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dp" ContentType="image/vnd.ms-photo"/>
  <Override PartName="/ppt/slides/slide16.xml" ContentType="application/vnd.openxmlformats-officedocument.presentationml.slide+xml"/>
  <Override PartName="/ppt/presentation.xml" ContentType="application/vnd.openxmlformats-officedocument.presentationml.presentation.main+xml"/>
  <Override PartName="/ppt/slides/slide14.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Masters/slideMaster4.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theme/theme1.xml" ContentType="application/vnd.openxmlformats-officedocument.theme+xml"/>
  <Override PartName="/ppt/theme/theme4.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heme/theme5.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5" r:id="rId2"/>
    <p:sldMasterId id="2147483673" r:id="rId3"/>
    <p:sldMasterId id="2147483697" r:id="rId4"/>
  </p:sldMasterIdLst>
  <p:notesMasterIdLst>
    <p:notesMasterId r:id="rId21"/>
  </p:notesMasterIdLst>
  <p:sldIdLst>
    <p:sldId id="256" r:id="rId5"/>
    <p:sldId id="257" r:id="rId6"/>
    <p:sldId id="337" r:id="rId7"/>
    <p:sldId id="338" r:id="rId8"/>
    <p:sldId id="339" r:id="rId9"/>
    <p:sldId id="341" r:id="rId10"/>
    <p:sldId id="340" r:id="rId11"/>
    <p:sldId id="342" r:id="rId12"/>
    <p:sldId id="343" r:id="rId13"/>
    <p:sldId id="344" r:id="rId14"/>
    <p:sldId id="345" r:id="rId15"/>
    <p:sldId id="346" r:id="rId16"/>
    <p:sldId id="347" r:id="rId17"/>
    <p:sldId id="348" r:id="rId18"/>
    <p:sldId id="349" r:id="rId19"/>
    <p:sldId id="350" r:id="rId20"/>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175099"/>
    <a:srgbClr val="E2ECFD"/>
    <a:srgbClr val="00ACCA"/>
    <a:srgbClr val="29B4D2"/>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9" autoAdjust="0"/>
    <p:restoredTop sz="95407" autoAdjust="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ustomXml" Target="../customXml/item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E04E37-9D51-48B8-B289-DC5A6A49728B}" type="datetimeFigureOut">
              <a:rPr lang="es-CO" smtClean="0"/>
              <a:t>13/06/2019</a:t>
            </a:fld>
            <a:endParaRPr lang="es-CO"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033600-C719-4AB3-88B5-A4CE7E879207}" type="slidenum">
              <a:rPr lang="es-CO" smtClean="0"/>
              <a:t>‹Nº›</a:t>
            </a:fld>
            <a:endParaRPr lang="es-CO" dirty="0"/>
          </a:p>
        </p:txBody>
      </p:sp>
    </p:spTree>
    <p:extLst>
      <p:ext uri="{BB962C8B-B14F-4D97-AF65-F5344CB8AC3E}">
        <p14:creationId xmlns:p14="http://schemas.microsoft.com/office/powerpoint/2010/main" val="2984330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5" name="Marcador de título 11">
            <a:extLst>
              <a:ext uri="{FF2B5EF4-FFF2-40B4-BE49-F238E27FC236}">
                <a16:creationId xmlns:a16="http://schemas.microsoft.com/office/drawing/2014/main" id="{B5500417-4A85-479C-87A9-F558B3A23827}"/>
              </a:ext>
            </a:extLst>
          </p:cNvPr>
          <p:cNvSpPr>
            <a:spLocks noGrp="1"/>
          </p:cNvSpPr>
          <p:nvPr>
            <p:ph type="title"/>
          </p:nvPr>
        </p:nvSpPr>
        <p:spPr>
          <a:xfrm>
            <a:off x="4824006" y="2369616"/>
            <a:ext cx="7209366" cy="2118767"/>
          </a:xfrm>
          <a:prstGeom prst="rect">
            <a:avLst/>
          </a:prstGeom>
        </p:spPr>
        <p:txBody>
          <a:bodyPr vert="horz" lIns="91440" tIns="45720" rIns="91440" bIns="45720" rtlCol="0" anchor="ctr">
            <a:normAutofit/>
          </a:bodyPr>
          <a:lstStyle/>
          <a:p>
            <a:r>
              <a:rPr lang="es-ES"/>
              <a:t>Haga clic para modificar el estilo de título del patrón</a:t>
            </a:r>
            <a:endParaRPr lang="es-CO" dirty="0"/>
          </a:p>
        </p:txBody>
      </p:sp>
    </p:spTree>
    <p:extLst>
      <p:ext uri="{BB962C8B-B14F-4D97-AF65-F5344CB8AC3E}">
        <p14:creationId xmlns:p14="http://schemas.microsoft.com/office/powerpoint/2010/main" val="4182056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ido">
    <p:spTree>
      <p:nvGrpSpPr>
        <p:cNvPr id="1" name=""/>
        <p:cNvGrpSpPr/>
        <p:nvPr/>
      </p:nvGrpSpPr>
      <p:grpSpPr>
        <a:xfrm>
          <a:off x="0" y="0"/>
          <a:ext cx="0" cy="0"/>
          <a:chOff x="0" y="0"/>
          <a:chExt cx="0" cy="0"/>
        </a:xfrm>
      </p:grpSpPr>
      <p:sp>
        <p:nvSpPr>
          <p:cNvPr id="5" name="Marcador de contenido 4">
            <a:extLst>
              <a:ext uri="{FF2B5EF4-FFF2-40B4-BE49-F238E27FC236}">
                <a16:creationId xmlns:a16="http://schemas.microsoft.com/office/drawing/2014/main" id="{854B0F18-3566-4053-A7B8-C6857CE5FE4B}"/>
              </a:ext>
            </a:extLst>
          </p:cNvPr>
          <p:cNvSpPr>
            <a:spLocks noGrp="1"/>
          </p:cNvSpPr>
          <p:nvPr>
            <p:ph sz="quarter" idx="10"/>
          </p:nvPr>
        </p:nvSpPr>
        <p:spPr>
          <a:xfrm>
            <a:off x="709613" y="1255713"/>
            <a:ext cx="11109325" cy="5445125"/>
          </a:xfrm>
          <a:prstGeom prst="rect">
            <a:avLst/>
          </a:prstGeom>
        </p:spPr>
        <p:txBody>
          <a:bodyPr/>
          <a:lstStyle>
            <a:lvl1pPr>
              <a:defRPr>
                <a:solidFill>
                  <a:srgbClr val="175099"/>
                </a:solidFill>
              </a:defRPr>
            </a:lvl1pPr>
          </a:lstStyle>
          <a:p>
            <a:pPr lvl="0"/>
            <a:r>
              <a:rPr lang="es-ES" dirty="0"/>
              <a:t>Editar</a:t>
            </a:r>
            <a:endParaRPr lang="es-CO" dirty="0"/>
          </a:p>
        </p:txBody>
      </p:sp>
    </p:spTree>
    <p:extLst>
      <p:ext uri="{BB962C8B-B14F-4D97-AF65-F5344CB8AC3E}">
        <p14:creationId xmlns:p14="http://schemas.microsoft.com/office/powerpoint/2010/main" val="2744118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título o subtema">
    <p:spTree>
      <p:nvGrpSpPr>
        <p:cNvPr id="1" name=""/>
        <p:cNvGrpSpPr/>
        <p:nvPr/>
      </p:nvGrpSpPr>
      <p:grpSpPr>
        <a:xfrm>
          <a:off x="0" y="0"/>
          <a:ext cx="0" cy="0"/>
          <a:chOff x="0" y="0"/>
          <a:chExt cx="0" cy="0"/>
        </a:xfrm>
      </p:grpSpPr>
      <p:sp>
        <p:nvSpPr>
          <p:cNvPr id="9" name="Marcador de texto 8">
            <a:extLst>
              <a:ext uri="{FF2B5EF4-FFF2-40B4-BE49-F238E27FC236}">
                <a16:creationId xmlns:a16="http://schemas.microsoft.com/office/drawing/2014/main" id="{D41F3ECE-160C-4433-8963-3A36D9C02AE7}"/>
              </a:ext>
            </a:extLst>
          </p:cNvPr>
          <p:cNvSpPr>
            <a:spLocks noGrp="1"/>
          </p:cNvSpPr>
          <p:nvPr>
            <p:ph type="body" sz="quarter" idx="10"/>
          </p:nvPr>
        </p:nvSpPr>
        <p:spPr>
          <a:xfrm>
            <a:off x="900136" y="2971800"/>
            <a:ext cx="2307088" cy="914400"/>
          </a:xfrm>
        </p:spPr>
        <p:txBody>
          <a:bodyPr/>
          <a:lstStyle>
            <a:lvl1pPr>
              <a:defRPr>
                <a:solidFill>
                  <a:srgbClr val="E2ECFD"/>
                </a:solidFill>
              </a:defRPr>
            </a:lvl1pPr>
          </a:lstStyle>
          <a:p>
            <a:pPr lvl="0"/>
            <a:r>
              <a:rPr lang="es-ES" dirty="0"/>
              <a:t>Editar</a:t>
            </a:r>
            <a:endParaRPr lang="es-CO" dirty="0"/>
          </a:p>
        </p:txBody>
      </p:sp>
      <p:sp>
        <p:nvSpPr>
          <p:cNvPr id="11" name="Marcador de contenido 10">
            <a:extLst>
              <a:ext uri="{FF2B5EF4-FFF2-40B4-BE49-F238E27FC236}">
                <a16:creationId xmlns:a16="http://schemas.microsoft.com/office/drawing/2014/main" id="{C294CF14-5E28-47F2-B5E1-469B66666E1C}"/>
              </a:ext>
            </a:extLst>
          </p:cNvPr>
          <p:cNvSpPr>
            <a:spLocks noGrp="1"/>
          </p:cNvSpPr>
          <p:nvPr>
            <p:ph sz="quarter" idx="11"/>
          </p:nvPr>
        </p:nvSpPr>
        <p:spPr>
          <a:xfrm>
            <a:off x="4121150" y="562768"/>
            <a:ext cx="7834313" cy="5732463"/>
          </a:xfrm>
        </p:spPr>
        <p:txBody>
          <a:bodyPr/>
          <a:lstStyle>
            <a:lvl2pPr>
              <a:defRPr>
                <a:solidFill>
                  <a:srgbClr val="175099"/>
                </a:solidFill>
              </a:defRPr>
            </a:lvl2pPr>
            <a:lvl3pPr>
              <a:defRPr>
                <a:solidFill>
                  <a:srgbClr val="175099"/>
                </a:solidFill>
              </a:defRPr>
            </a:lvl3pPr>
            <a:lvl4pPr>
              <a:defRPr>
                <a:solidFill>
                  <a:srgbClr val="175099"/>
                </a:solidFill>
              </a:defRPr>
            </a:lvl4pPr>
            <a:lvl5pPr>
              <a:defRPr>
                <a:solidFill>
                  <a:srgbClr val="175099"/>
                </a:solidFill>
              </a:defRPr>
            </a:lvl5pPr>
          </a:lstStyle>
          <a:p>
            <a:pPr lvl="0"/>
            <a:r>
              <a:rPr lang="es-ES" dirty="0"/>
              <a:t>Editar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Tree>
    <p:extLst>
      <p:ext uri="{BB962C8B-B14F-4D97-AF65-F5344CB8AC3E}">
        <p14:creationId xmlns:p14="http://schemas.microsoft.com/office/powerpoint/2010/main" val="3781673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10617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microsoft.com/office/2007/relationships/hdphoto" Target="../media/hdphoto1.wdp"/><Relationship Id="rId2" Type="http://schemas.openxmlformats.org/officeDocument/2006/relationships/theme" Target="../theme/theme4.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1.png"/><Relationship Id="rId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2ECFD"/>
        </a:solidFill>
        <a:effectLst/>
      </p:bgPr>
    </p:bg>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4E1AB0BD-80E4-4E08-8026-5E6100083C9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1543" y="4722795"/>
            <a:ext cx="4238753" cy="2292473"/>
          </a:xfrm>
          <a:prstGeom prst="rect">
            <a:avLst/>
          </a:prstGeom>
        </p:spPr>
      </p:pic>
      <p:sp>
        <p:nvSpPr>
          <p:cNvPr id="8" name="Rectángulo 7">
            <a:extLst>
              <a:ext uri="{FF2B5EF4-FFF2-40B4-BE49-F238E27FC236}">
                <a16:creationId xmlns:a16="http://schemas.microsoft.com/office/drawing/2014/main" id="{13E791B6-12BB-40EB-A7C3-42F06DE3F229}"/>
              </a:ext>
            </a:extLst>
          </p:cNvPr>
          <p:cNvSpPr/>
          <p:nvPr userDrawn="1"/>
        </p:nvSpPr>
        <p:spPr>
          <a:xfrm>
            <a:off x="0" y="0"/>
            <a:ext cx="42285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pic>
        <p:nvPicPr>
          <p:cNvPr id="9" name="Imagen 8">
            <a:extLst>
              <a:ext uri="{FF2B5EF4-FFF2-40B4-BE49-F238E27FC236}">
                <a16:creationId xmlns:a16="http://schemas.microsoft.com/office/drawing/2014/main" id="{B19967BF-6DA5-4CC9-8EEE-908B956EF0E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1543" y="4722795"/>
            <a:ext cx="4238753" cy="2292473"/>
          </a:xfrm>
          <a:prstGeom prst="rect">
            <a:avLst/>
          </a:prstGeom>
        </p:spPr>
      </p:pic>
      <p:pic>
        <p:nvPicPr>
          <p:cNvPr id="11" name="Imagen 10">
            <a:extLst>
              <a:ext uri="{FF2B5EF4-FFF2-40B4-BE49-F238E27FC236}">
                <a16:creationId xmlns:a16="http://schemas.microsoft.com/office/drawing/2014/main" id="{EA5E46BA-5E9D-4AF6-BB05-A2935623019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311385" y="661163"/>
            <a:ext cx="4230633" cy="917450"/>
          </a:xfrm>
          <a:prstGeom prst="rect">
            <a:avLst/>
          </a:prstGeom>
        </p:spPr>
      </p:pic>
      <p:sp>
        <p:nvSpPr>
          <p:cNvPr id="12" name="Marcador de título 11">
            <a:extLst>
              <a:ext uri="{FF2B5EF4-FFF2-40B4-BE49-F238E27FC236}">
                <a16:creationId xmlns:a16="http://schemas.microsoft.com/office/drawing/2014/main" id="{B1229DDE-024C-484E-B1A5-30C3510CA92D}"/>
              </a:ext>
            </a:extLst>
          </p:cNvPr>
          <p:cNvSpPr>
            <a:spLocks noGrp="1"/>
          </p:cNvSpPr>
          <p:nvPr>
            <p:ph type="title"/>
          </p:nvPr>
        </p:nvSpPr>
        <p:spPr>
          <a:xfrm>
            <a:off x="4718777" y="2466881"/>
            <a:ext cx="7209366" cy="2118767"/>
          </a:xfrm>
          <a:prstGeom prst="rect">
            <a:avLst/>
          </a:prstGeom>
        </p:spPr>
        <p:txBody>
          <a:bodyPr vert="horz" lIns="91440" tIns="45720" rIns="91440" bIns="45720" rtlCol="0" anchor="ctr">
            <a:normAutofit/>
          </a:bodyPr>
          <a:lstStyle/>
          <a:p>
            <a:r>
              <a:rPr lang="es-ES" dirty="0"/>
              <a:t>Titulo</a:t>
            </a:r>
            <a:endParaRPr lang="es-CO" dirty="0"/>
          </a:p>
        </p:txBody>
      </p:sp>
    </p:spTree>
    <p:extLst>
      <p:ext uri="{BB962C8B-B14F-4D97-AF65-F5344CB8AC3E}">
        <p14:creationId xmlns:p14="http://schemas.microsoft.com/office/powerpoint/2010/main" val="4215362179"/>
      </p:ext>
    </p:extLst>
  </p:cSld>
  <p:clrMap bg1="lt1" tx1="dk1" bg2="lt2" tx2="dk2" accent1="accent1" accent2="accent2" accent3="accent3" accent4="accent4" accent5="accent5" accent6="accent6" hlink="hlink" folHlink="folHlink"/>
  <p:sldLayoutIdLst>
    <p:sldLayoutId id="2147483698" r:id="rId1"/>
  </p:sldLayoutIdLst>
  <p:txStyles>
    <p:titleStyle>
      <a:lvl1pPr algn="l" defTabSz="914400" rtl="0" eaLnBrk="1" latinLnBrk="0" hangingPunct="1">
        <a:lnSpc>
          <a:spcPct val="90000"/>
        </a:lnSpc>
        <a:spcBef>
          <a:spcPct val="0"/>
        </a:spcBef>
        <a:buNone/>
        <a:defRPr sz="4400" kern="1200">
          <a:solidFill>
            <a:srgbClr val="175099"/>
          </a:solidFill>
          <a:latin typeface="Verdana" panose="020B0604030504040204" pitchFamily="34" charset="0"/>
          <a:ea typeface="Verdana" panose="020B060403050404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E2ECFD"/>
        </a:solidFill>
        <a:effectLst/>
      </p:bgPr>
    </p:bg>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7D6A07A7-4B97-4689-B1CC-99D9246978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19371" y="-168812"/>
            <a:ext cx="2978260" cy="1610752"/>
          </a:xfrm>
          <a:prstGeom prst="rect">
            <a:avLst/>
          </a:prstGeom>
        </p:spPr>
      </p:pic>
    </p:spTree>
    <p:extLst>
      <p:ext uri="{BB962C8B-B14F-4D97-AF65-F5344CB8AC3E}">
        <p14:creationId xmlns:p14="http://schemas.microsoft.com/office/powerpoint/2010/main" val="402626591"/>
      </p:ext>
    </p:extLst>
  </p:cSld>
  <p:clrMap bg1="lt1" tx1="dk1" bg2="lt2" tx2="dk2" accent1="accent1" accent2="accent2" accent3="accent3" accent4="accent4" accent5="accent5" accent6="accent6" hlink="hlink" folHlink="folHlink"/>
  <p:sldLayoutIdLst>
    <p:sldLayoutId id="214748370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E2ECFD"/>
        </a:solid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ED7E9FC3-9D8E-4DA7-9FB7-2AF3E34BE363}"/>
              </a:ext>
            </a:extLst>
          </p:cNvPr>
          <p:cNvSpPr/>
          <p:nvPr userDrawn="1"/>
        </p:nvSpPr>
        <p:spPr>
          <a:xfrm>
            <a:off x="0" y="-4506"/>
            <a:ext cx="396045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4000" dirty="0"/>
          </a:p>
        </p:txBody>
      </p:sp>
      <p:sp>
        <p:nvSpPr>
          <p:cNvPr id="2" name="Marcador de texto 1">
            <a:extLst>
              <a:ext uri="{FF2B5EF4-FFF2-40B4-BE49-F238E27FC236}">
                <a16:creationId xmlns:a16="http://schemas.microsoft.com/office/drawing/2014/main" id="{18F77302-BE61-439D-B2E6-F88CD2918ECF}"/>
              </a:ext>
            </a:extLst>
          </p:cNvPr>
          <p:cNvSpPr>
            <a:spLocks noGrp="1"/>
          </p:cNvSpPr>
          <p:nvPr>
            <p:ph type="body" idx="1"/>
          </p:nvPr>
        </p:nvSpPr>
        <p:spPr>
          <a:xfrm>
            <a:off x="4318379" y="897576"/>
            <a:ext cx="7350457" cy="5407689"/>
          </a:xfrm>
          <a:prstGeom prst="rect">
            <a:avLst/>
          </a:prstGeom>
        </p:spPr>
        <p:txBody>
          <a:bodyPr vert="horz" lIns="91440" tIns="45720" rIns="91440" bIns="45720" rtlCol="0">
            <a:normAutofit/>
          </a:bodyPr>
          <a:lstStyle/>
          <a:p>
            <a:pPr lvl="0"/>
            <a:endParaRPr lang="es-CO" dirty="0"/>
          </a:p>
        </p:txBody>
      </p:sp>
    </p:spTree>
    <p:extLst>
      <p:ext uri="{BB962C8B-B14F-4D97-AF65-F5344CB8AC3E}">
        <p14:creationId xmlns:p14="http://schemas.microsoft.com/office/powerpoint/2010/main" val="3688980728"/>
      </p:ext>
    </p:extLst>
  </p:cSld>
  <p:clrMap bg1="lt1" tx1="dk1" bg2="lt2" tx2="dk2" accent1="accent1" accent2="accent2" accent3="accent3" accent4="accent4" accent5="accent5" accent6="accent6" hlink="hlink" folHlink="folHlink"/>
  <p:sldLayoutIdLst>
    <p:sldLayoutId id="214748369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509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E2ECFD"/>
        </a:solid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9001D2F0-C9DA-4B59-9D6C-8C7305A06B5B}"/>
              </a:ext>
            </a:extLst>
          </p:cNvPr>
          <p:cNvSpPr/>
          <p:nvPr userDrawn="1"/>
        </p:nvSpPr>
        <p:spPr>
          <a:xfrm>
            <a:off x="0" y="0"/>
            <a:ext cx="42285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800" b="1" dirty="0">
              <a:latin typeface="Verdana" panose="020B0604030504040204" pitchFamily="34" charset="0"/>
              <a:ea typeface="Verdana" panose="020B0604030504040204" pitchFamily="34" charset="0"/>
            </a:endParaRPr>
          </a:p>
        </p:txBody>
      </p:sp>
      <p:pic>
        <p:nvPicPr>
          <p:cNvPr id="8" name="Imagen 7">
            <a:extLst>
              <a:ext uri="{FF2B5EF4-FFF2-40B4-BE49-F238E27FC236}">
                <a16:creationId xmlns:a16="http://schemas.microsoft.com/office/drawing/2014/main" id="{81214024-8BE0-41FF-AE51-6C032AB5A88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11385" y="661163"/>
            <a:ext cx="4230633" cy="917450"/>
          </a:xfrm>
          <a:prstGeom prst="rect">
            <a:avLst/>
          </a:prstGeom>
        </p:spPr>
      </p:pic>
      <p:sp>
        <p:nvSpPr>
          <p:cNvPr id="10" name="CuadroTexto 9">
            <a:extLst>
              <a:ext uri="{FF2B5EF4-FFF2-40B4-BE49-F238E27FC236}">
                <a16:creationId xmlns:a16="http://schemas.microsoft.com/office/drawing/2014/main" id="{BDBA7CCD-D1DD-4D3A-881F-C5B2194555F4}"/>
              </a:ext>
            </a:extLst>
          </p:cNvPr>
          <p:cNvSpPr txBox="1"/>
          <p:nvPr userDrawn="1"/>
        </p:nvSpPr>
        <p:spPr>
          <a:xfrm>
            <a:off x="1603970" y="5210121"/>
            <a:ext cx="2167929" cy="369332"/>
          </a:xfrm>
          <a:prstGeom prst="rect">
            <a:avLst/>
          </a:prstGeom>
          <a:noFill/>
        </p:spPr>
        <p:txBody>
          <a:bodyPr wrap="square" rtlCol="0">
            <a:spAutoFit/>
          </a:bodyPr>
          <a:lstStyle/>
          <a:p>
            <a:pPr lvl="1" algn="l"/>
            <a:r>
              <a:rPr lang="es-CO" sz="1800" b="1" dirty="0">
                <a:solidFill>
                  <a:srgbClr val="E2ECFD"/>
                </a:solidFill>
                <a:latin typeface="Verdana" panose="020B0604030504040204" pitchFamily="34" charset="0"/>
                <a:ea typeface="Verdana" panose="020B0604030504040204" pitchFamily="34" charset="0"/>
              </a:rPr>
              <a:t>@ADRESCol</a:t>
            </a:r>
            <a:endParaRPr lang="en-US" sz="1800" b="1" dirty="0">
              <a:solidFill>
                <a:srgbClr val="E2ECFD"/>
              </a:solidFill>
              <a:latin typeface="Verdana" panose="020B0604030504040204" pitchFamily="34" charset="0"/>
              <a:ea typeface="Verdana" panose="020B0604030504040204" pitchFamily="34" charset="0"/>
            </a:endParaRPr>
          </a:p>
        </p:txBody>
      </p:sp>
      <p:sp>
        <p:nvSpPr>
          <p:cNvPr id="11" name="CuadroTexto 10">
            <a:extLst>
              <a:ext uri="{FF2B5EF4-FFF2-40B4-BE49-F238E27FC236}">
                <a16:creationId xmlns:a16="http://schemas.microsoft.com/office/drawing/2014/main" id="{D7FC9A37-6EEC-4CED-8188-B69854A0E467}"/>
              </a:ext>
            </a:extLst>
          </p:cNvPr>
          <p:cNvSpPr txBox="1"/>
          <p:nvPr userDrawn="1"/>
        </p:nvSpPr>
        <p:spPr>
          <a:xfrm>
            <a:off x="2131993" y="4572609"/>
            <a:ext cx="2912031" cy="369332"/>
          </a:xfrm>
          <a:prstGeom prst="rect">
            <a:avLst/>
          </a:prstGeom>
          <a:noFill/>
        </p:spPr>
        <p:txBody>
          <a:bodyPr wrap="square" rtlCol="0">
            <a:spAutoFit/>
          </a:bodyPr>
          <a:lstStyle/>
          <a:p>
            <a:r>
              <a:rPr lang="es-CO" sz="1800" b="1" dirty="0">
                <a:solidFill>
                  <a:srgbClr val="E2ECFD"/>
                </a:solidFill>
                <a:latin typeface="Verdana" panose="020B0604030504040204" pitchFamily="34" charset="0"/>
                <a:ea typeface="Verdana" panose="020B0604030504040204" pitchFamily="34" charset="0"/>
              </a:rPr>
              <a:t>ADRESCol</a:t>
            </a:r>
            <a:endParaRPr lang="en-US" sz="1800" b="1" dirty="0">
              <a:solidFill>
                <a:srgbClr val="E2ECFD"/>
              </a:solidFill>
              <a:latin typeface="Verdana" panose="020B0604030504040204" pitchFamily="34" charset="0"/>
              <a:ea typeface="Verdana" panose="020B0604030504040204" pitchFamily="34" charset="0"/>
            </a:endParaRPr>
          </a:p>
        </p:txBody>
      </p:sp>
      <p:sp>
        <p:nvSpPr>
          <p:cNvPr id="12" name="Rectángulo 11">
            <a:extLst>
              <a:ext uri="{FF2B5EF4-FFF2-40B4-BE49-F238E27FC236}">
                <a16:creationId xmlns:a16="http://schemas.microsoft.com/office/drawing/2014/main" id="{235B18CE-14C8-4F2B-A643-D3221E6772BF}"/>
              </a:ext>
            </a:extLst>
          </p:cNvPr>
          <p:cNvSpPr/>
          <p:nvPr userDrawn="1"/>
        </p:nvSpPr>
        <p:spPr>
          <a:xfrm>
            <a:off x="1" y="5742211"/>
            <a:ext cx="4228574" cy="1107996"/>
          </a:xfrm>
          <a:prstGeom prst="rect">
            <a:avLst/>
          </a:prstGeom>
        </p:spPr>
        <p:txBody>
          <a:bodyPr wrap="square">
            <a:spAutoFit/>
          </a:bodyPr>
          <a:lstStyle/>
          <a:p>
            <a:pPr algn="ctr"/>
            <a:endParaRPr lang="pt-BR"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fontAlgn="base"/>
            <a:r>
              <a:rPr lang="pt-BR" sz="1200" dirty="0">
                <a:solidFill>
                  <a:srgbClr val="E2ECFD"/>
                </a:solidFill>
                <a:latin typeface="Verdana" panose="020B0604030504040204" pitchFamily="34" charset="0"/>
                <a:ea typeface="Verdana" panose="020B0604030504040204" pitchFamily="34" charset="0"/>
                <a:cs typeface="Verdana" panose="020B0604030504040204" pitchFamily="34" charset="0"/>
              </a:rPr>
              <a:t>Avenida Calle 26 # 69 - 76 piso 17, torre 1 Centro Empresarial Elemento.</a:t>
            </a:r>
          </a:p>
          <a:p>
            <a:pPr fontAlgn="base"/>
            <a:r>
              <a:rPr lang="pt-BR" sz="1200" dirty="0">
                <a:solidFill>
                  <a:srgbClr val="E2ECFD"/>
                </a:solidFill>
                <a:latin typeface="Verdana" panose="020B0604030504040204" pitchFamily="34" charset="0"/>
                <a:ea typeface="Verdana" panose="020B0604030504040204" pitchFamily="34" charset="0"/>
                <a:cs typeface="Verdana" panose="020B0604030504040204" pitchFamily="34" charset="0"/>
              </a:rPr>
              <a:t>Bogotá, D.C</a:t>
            </a:r>
          </a:p>
          <a:p>
            <a:pPr fontAlgn="base"/>
            <a:r>
              <a:rPr lang="pt-BR" sz="1200" dirty="0">
                <a:solidFill>
                  <a:srgbClr val="E2ECFD"/>
                </a:solidFill>
                <a:latin typeface="Verdana" panose="020B0604030504040204" pitchFamily="34" charset="0"/>
                <a:ea typeface="Verdana" panose="020B0604030504040204" pitchFamily="34" charset="0"/>
                <a:cs typeface="Verdana" panose="020B0604030504040204" pitchFamily="34" charset="0"/>
              </a:rPr>
              <a:t>Telefono (+571) 432 27 60 </a:t>
            </a:r>
          </a:p>
        </p:txBody>
      </p:sp>
      <p:sp>
        <p:nvSpPr>
          <p:cNvPr id="13" name="CuadroTexto 12">
            <a:extLst>
              <a:ext uri="{FF2B5EF4-FFF2-40B4-BE49-F238E27FC236}">
                <a16:creationId xmlns:a16="http://schemas.microsoft.com/office/drawing/2014/main" id="{84AA02C9-7315-4305-B184-EFEE26F4D042}"/>
              </a:ext>
            </a:extLst>
          </p:cNvPr>
          <p:cNvSpPr txBox="1"/>
          <p:nvPr userDrawn="1"/>
        </p:nvSpPr>
        <p:spPr>
          <a:xfrm>
            <a:off x="6422932" y="2591859"/>
            <a:ext cx="4466607" cy="1477328"/>
          </a:xfrm>
          <a:prstGeom prst="rect">
            <a:avLst/>
          </a:prstGeom>
          <a:noFill/>
        </p:spPr>
        <p:txBody>
          <a:bodyPr wrap="square" rtlCol="0">
            <a:spAutoFit/>
          </a:bodyPr>
          <a:lstStyle/>
          <a:p>
            <a:r>
              <a:rPr lang="es-CO" sz="7200" b="0" dirty="0">
                <a:solidFill>
                  <a:srgbClr val="175099"/>
                </a:solidFill>
                <a:latin typeface="Verdana" panose="020B0604030504040204" pitchFamily="34" charset="0"/>
                <a:ea typeface="Verdana" panose="020B0604030504040204" pitchFamily="34" charset="0"/>
              </a:rPr>
              <a:t>Gracias.</a:t>
            </a:r>
          </a:p>
          <a:p>
            <a:endParaRPr lang="es-CO" dirty="0"/>
          </a:p>
        </p:txBody>
      </p:sp>
      <p:pic>
        <p:nvPicPr>
          <p:cNvPr id="14" name="Imagen 13">
            <a:extLst>
              <a:ext uri="{FF2B5EF4-FFF2-40B4-BE49-F238E27FC236}">
                <a16:creationId xmlns:a16="http://schemas.microsoft.com/office/drawing/2014/main" id="{8CEA3B01-C31F-468D-82C2-C1544D0BD04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92145" y="3904078"/>
            <a:ext cx="1961331" cy="1961331"/>
          </a:xfrm>
          <a:prstGeom prst="rect">
            <a:avLst/>
          </a:prstGeom>
        </p:spPr>
      </p:pic>
      <p:pic>
        <p:nvPicPr>
          <p:cNvPr id="15" name="Imagen 14">
            <a:extLst>
              <a:ext uri="{FF2B5EF4-FFF2-40B4-BE49-F238E27FC236}">
                <a16:creationId xmlns:a16="http://schemas.microsoft.com/office/drawing/2014/main" id="{E7D1CE63-94D7-49BE-BED2-113732F5B781}"/>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231543" y="4722795"/>
            <a:ext cx="4238753" cy="2292473"/>
          </a:xfrm>
          <a:prstGeom prst="rect">
            <a:avLst/>
          </a:prstGeom>
        </p:spPr>
      </p:pic>
      <p:pic>
        <p:nvPicPr>
          <p:cNvPr id="3" name="Imagen 2" descr="Imagen que contiene objeto, kit de primeros auxilios&#10;&#10;Descripción generada con confianza muy alta">
            <a:extLst>
              <a:ext uri="{FF2B5EF4-FFF2-40B4-BE49-F238E27FC236}">
                <a16:creationId xmlns:a16="http://schemas.microsoft.com/office/drawing/2014/main" id="{8F417ABA-86B7-469C-92F8-7ADA5CC143DA}"/>
              </a:ext>
            </a:extLst>
          </p:cNvPr>
          <p:cNvPicPr>
            <a:picLocks noChangeAspect="1"/>
          </p:cNvPicPr>
          <p:nvPr userDrawn="1"/>
        </p:nvPicPr>
        <p:blipFill>
          <a:blip r:embed="rId6">
            <a:extLst>
              <a:ext uri="{BEBA8EAE-BF5A-486C-A8C5-ECC9F3942E4B}">
                <a14:imgProps xmlns:a14="http://schemas.microsoft.com/office/drawing/2010/main">
                  <a14:imgLayer r:embed="rId7">
                    <a14:imgEffect>
                      <a14:saturation sat="400000"/>
                    </a14:imgEffect>
                  </a14:imgLayer>
                </a14:imgProps>
              </a:ext>
              <a:ext uri="{28A0092B-C50C-407E-A947-70E740481C1C}">
                <a14:useLocalDpi xmlns:a14="http://schemas.microsoft.com/office/drawing/2010/main" val="0"/>
              </a:ext>
            </a:extLst>
          </a:blip>
          <a:stretch>
            <a:fillRect/>
          </a:stretch>
        </p:blipFill>
        <p:spPr>
          <a:xfrm>
            <a:off x="1610314" y="4510722"/>
            <a:ext cx="515689" cy="515689"/>
          </a:xfrm>
          <a:prstGeom prst="rect">
            <a:avLst/>
          </a:prstGeom>
        </p:spPr>
      </p:pic>
      <p:pic>
        <p:nvPicPr>
          <p:cNvPr id="1026" name="Picture 2" descr="Resultado de la imagen para logo twitter png">
            <a:extLst>
              <a:ext uri="{FF2B5EF4-FFF2-40B4-BE49-F238E27FC236}">
                <a16:creationId xmlns:a16="http://schemas.microsoft.com/office/drawing/2014/main" id="{4A20B255-D435-4EA4-B8AA-3FA65FBF4F93}"/>
              </a:ext>
            </a:extLst>
          </p:cNvPr>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1624724" y="5134954"/>
            <a:ext cx="463229" cy="463229"/>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a:extLst>
              <a:ext uri="{FF2B5EF4-FFF2-40B4-BE49-F238E27FC236}">
                <a16:creationId xmlns:a16="http://schemas.microsoft.com/office/drawing/2014/main" id="{DA4AB0A8-A2E8-4723-9CF6-1A91029E7E65}"/>
              </a:ext>
            </a:extLst>
          </p:cNvPr>
          <p:cNvSpPr/>
          <p:nvPr userDrawn="1"/>
        </p:nvSpPr>
        <p:spPr>
          <a:xfrm>
            <a:off x="1615359" y="4069187"/>
            <a:ext cx="2600392" cy="369332"/>
          </a:xfrm>
          <a:prstGeom prst="rect">
            <a:avLst/>
          </a:prstGeom>
        </p:spPr>
        <p:txBody>
          <a:bodyPr wrap="none">
            <a:spAutoFit/>
          </a:bodyPr>
          <a:lstStyle/>
          <a:p>
            <a:pPr algn="ctr"/>
            <a:r>
              <a:rPr lang="es-CO" sz="1800" b="1" dirty="0">
                <a:solidFill>
                  <a:srgbClr val="E2ECFD"/>
                </a:solidFill>
                <a:latin typeface="Verdana" panose="020B0604030504040204" pitchFamily="34" charset="0"/>
                <a:ea typeface="Verdana" panose="020B0604030504040204" pitchFamily="34" charset="0"/>
              </a:rPr>
              <a:t>www.adres.gov.co</a:t>
            </a:r>
          </a:p>
        </p:txBody>
      </p:sp>
    </p:spTree>
    <p:extLst>
      <p:ext uri="{BB962C8B-B14F-4D97-AF65-F5344CB8AC3E}">
        <p14:creationId xmlns:p14="http://schemas.microsoft.com/office/powerpoint/2010/main" val="2682242796"/>
      </p:ext>
    </p:extLst>
  </p:cSld>
  <p:clrMap bg1="lt1" tx1="dk1" bg2="lt2" tx2="dk2" accent1="accent1" accent2="accent2" accent3="accent3" accent4="accent4" accent5="accent5" accent6="accent6" hlink="hlink" folHlink="folHlink"/>
  <p:sldLayoutIdLst>
    <p:sldLayoutId id="214748370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90E3EF-459B-4DAB-9B03-3B1642EFF9ED}"/>
              </a:ext>
            </a:extLst>
          </p:cNvPr>
          <p:cNvSpPr>
            <a:spLocks noGrp="1"/>
          </p:cNvSpPr>
          <p:nvPr>
            <p:ph type="title"/>
          </p:nvPr>
        </p:nvSpPr>
        <p:spPr>
          <a:xfrm>
            <a:off x="4227443" y="2859949"/>
            <a:ext cx="7805929" cy="2118767"/>
          </a:xfrm>
        </p:spPr>
        <p:txBody>
          <a:bodyPr>
            <a:normAutofit/>
          </a:bodyPr>
          <a:lstStyle/>
          <a:p>
            <a:pPr algn="ctr"/>
            <a:r>
              <a:rPr lang="es-CO" b="1" dirty="0"/>
              <a:t>Reporte de Novedades Entes Territoriales</a:t>
            </a:r>
          </a:p>
        </p:txBody>
      </p:sp>
      <p:sp>
        <p:nvSpPr>
          <p:cNvPr id="4" name="Título 1">
            <a:extLst>
              <a:ext uri="{FF2B5EF4-FFF2-40B4-BE49-F238E27FC236}">
                <a16:creationId xmlns:a16="http://schemas.microsoft.com/office/drawing/2014/main" id="{83E98783-1EA8-455E-A078-BBE4A7B87F13}"/>
              </a:ext>
            </a:extLst>
          </p:cNvPr>
          <p:cNvSpPr txBox="1">
            <a:spLocks/>
          </p:cNvSpPr>
          <p:nvPr/>
        </p:nvSpPr>
        <p:spPr>
          <a:xfrm>
            <a:off x="6255224" y="1783208"/>
            <a:ext cx="3750365" cy="16457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175099"/>
                </a:solidFill>
                <a:latin typeface="Verdana" panose="020B0604030504040204" pitchFamily="34" charset="0"/>
                <a:ea typeface="Verdana" panose="020B0604030504040204" pitchFamily="34" charset="0"/>
                <a:cs typeface="+mj-cs"/>
              </a:defRPr>
            </a:lvl1pPr>
          </a:lstStyle>
          <a:p>
            <a:pPr algn="ctr"/>
            <a:r>
              <a:rPr lang="es-CO" sz="6000" b="1" dirty="0">
                <a:solidFill>
                  <a:srgbClr val="6699FF"/>
                </a:solidFill>
              </a:rPr>
              <a:t>BDUA</a:t>
            </a:r>
          </a:p>
        </p:txBody>
      </p:sp>
    </p:spTree>
    <p:extLst>
      <p:ext uri="{BB962C8B-B14F-4D97-AF65-F5344CB8AC3E}">
        <p14:creationId xmlns:p14="http://schemas.microsoft.com/office/powerpoint/2010/main" val="750382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682BD264-5757-416A-BF61-399BD2706B78}"/>
              </a:ext>
            </a:extLst>
          </p:cNvPr>
          <p:cNvSpPr/>
          <p:nvPr/>
        </p:nvSpPr>
        <p:spPr>
          <a:xfrm>
            <a:off x="3811836" y="379549"/>
            <a:ext cx="8126776" cy="988322"/>
          </a:xfrm>
          <a:prstGeom prst="rect">
            <a:avLst/>
          </a:prstGeom>
          <a:solidFill>
            <a:srgbClr val="175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7" name="5 CuadroTexto">
            <a:extLst>
              <a:ext uri="{FF2B5EF4-FFF2-40B4-BE49-F238E27FC236}">
                <a16:creationId xmlns:a16="http://schemas.microsoft.com/office/drawing/2014/main" id="{09EB56ED-CA58-4466-86B8-537BE94D8E21}"/>
              </a:ext>
            </a:extLst>
          </p:cNvPr>
          <p:cNvSpPr txBox="1"/>
          <p:nvPr/>
        </p:nvSpPr>
        <p:spPr>
          <a:xfrm>
            <a:off x="3894462" y="581322"/>
            <a:ext cx="7788925" cy="584775"/>
          </a:xfrm>
          <a:prstGeom prst="rect">
            <a:avLst/>
          </a:prstGeom>
          <a:noFill/>
        </p:spPr>
        <p:txBody>
          <a:bodyPr wrap="square" rtlCol="0">
            <a:spAutoFit/>
          </a:bodyPr>
          <a:lstStyle/>
          <a:p>
            <a:pPr algn="ctr">
              <a:lnSpc>
                <a:spcPct val="100000"/>
              </a:lnSpc>
              <a:spcBef>
                <a:spcPct val="0"/>
              </a:spcBef>
              <a:buFontTx/>
              <a:buNone/>
            </a:pPr>
            <a:r>
              <a:rPr lang="es-ES" altLang="es-CO" sz="3200" b="1" dirty="0">
                <a:solidFill>
                  <a:schemeClr val="bg1"/>
                </a:solidFill>
                <a:latin typeface="Verdana Bold"/>
              </a:rPr>
              <a:t>REPORTE DE NOVEDADES NS-MN</a:t>
            </a:r>
            <a:endParaRPr lang="es-ES" altLang="es-CO" sz="2400" b="1" dirty="0">
              <a:solidFill>
                <a:schemeClr val="bg1"/>
              </a:solidFill>
              <a:latin typeface="Verdana Bold"/>
            </a:endParaRPr>
          </a:p>
        </p:txBody>
      </p:sp>
      <p:sp>
        <p:nvSpPr>
          <p:cNvPr id="9" name="Marcador de contenido 1">
            <a:extLst>
              <a:ext uri="{FF2B5EF4-FFF2-40B4-BE49-F238E27FC236}">
                <a16:creationId xmlns:a16="http://schemas.microsoft.com/office/drawing/2014/main" id="{4E756022-933A-40E0-9B95-F54599804A62}"/>
              </a:ext>
            </a:extLst>
          </p:cNvPr>
          <p:cNvSpPr txBox="1">
            <a:spLocks/>
          </p:cNvSpPr>
          <p:nvPr/>
        </p:nvSpPr>
        <p:spPr>
          <a:xfrm>
            <a:off x="1316076" y="5388485"/>
            <a:ext cx="9559848" cy="98832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509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pt-BR" sz="2000" dirty="0">
                <a:latin typeface="Verdana" panose="020B0604030504040204" pitchFamily="34" charset="0"/>
                <a:ea typeface="Verdana" panose="020B0604030504040204" pitchFamily="34" charset="0"/>
                <a:cs typeface="Verdana" panose="020B0604030504040204" pitchFamily="34" charset="0"/>
              </a:rPr>
              <a:t>1,CCF055,CC,60215316,ALVAREZ,CUADROS,ANA,GRACIELA,06/06/1948,08,001,N15,15/05/2019,,,,,,,</a:t>
            </a:r>
            <a:endParaRPr lang="es-CO" sz="2000" b="1" dirty="0">
              <a:latin typeface="Verdana" panose="020B0604030504040204" pitchFamily="34" charset="0"/>
              <a:ea typeface="Verdana" panose="020B0604030504040204" pitchFamily="34" charset="0"/>
              <a:cs typeface="Verdana" panose="020B0604030504040204" pitchFamily="34" charset="0"/>
            </a:endParaRPr>
          </a:p>
        </p:txBody>
      </p:sp>
      <p:sp>
        <p:nvSpPr>
          <p:cNvPr id="14" name="Rectángulo 13">
            <a:extLst>
              <a:ext uri="{FF2B5EF4-FFF2-40B4-BE49-F238E27FC236}">
                <a16:creationId xmlns:a16="http://schemas.microsoft.com/office/drawing/2014/main" id="{5B4C722B-F002-4986-85DD-120DC9093051}"/>
              </a:ext>
            </a:extLst>
          </p:cNvPr>
          <p:cNvSpPr/>
          <p:nvPr/>
        </p:nvSpPr>
        <p:spPr>
          <a:xfrm>
            <a:off x="1445616" y="5952409"/>
            <a:ext cx="459384" cy="358271"/>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graphicFrame>
        <p:nvGraphicFramePr>
          <p:cNvPr id="4" name="Tabla 3">
            <a:extLst>
              <a:ext uri="{FF2B5EF4-FFF2-40B4-BE49-F238E27FC236}">
                <a16:creationId xmlns:a16="http://schemas.microsoft.com/office/drawing/2014/main" id="{B08D4D6F-8B43-43FF-BD89-24BE9B1FECB6}"/>
              </a:ext>
            </a:extLst>
          </p:cNvPr>
          <p:cNvGraphicFramePr>
            <a:graphicFrameLocks noGrp="1"/>
          </p:cNvGraphicFramePr>
          <p:nvPr>
            <p:extLst>
              <p:ext uri="{D42A27DB-BD31-4B8C-83A1-F6EECF244321}">
                <p14:modId xmlns:p14="http://schemas.microsoft.com/office/powerpoint/2010/main" val="4233389849"/>
              </p:ext>
            </p:extLst>
          </p:nvPr>
        </p:nvGraphicFramePr>
        <p:xfrm>
          <a:off x="3289300" y="1809750"/>
          <a:ext cx="5613400" cy="3238500"/>
        </p:xfrm>
        <a:graphic>
          <a:graphicData uri="http://schemas.openxmlformats.org/drawingml/2006/table">
            <a:tbl>
              <a:tblPr>
                <a:tableStyleId>{5C22544A-7EE6-4342-B048-85BDC9FD1C3A}</a:tableStyleId>
              </a:tblPr>
              <a:tblGrid>
                <a:gridCol w="672339">
                  <a:extLst>
                    <a:ext uri="{9D8B030D-6E8A-4147-A177-3AD203B41FA5}">
                      <a16:colId xmlns:a16="http://schemas.microsoft.com/office/drawing/2014/main" val="2404403370"/>
                    </a:ext>
                  </a:extLst>
                </a:gridCol>
                <a:gridCol w="1436650">
                  <a:extLst>
                    <a:ext uri="{9D8B030D-6E8A-4147-A177-3AD203B41FA5}">
                      <a16:colId xmlns:a16="http://schemas.microsoft.com/office/drawing/2014/main" val="3190370299"/>
                    </a:ext>
                  </a:extLst>
                </a:gridCol>
                <a:gridCol w="824567">
                  <a:extLst>
                    <a:ext uri="{9D8B030D-6E8A-4147-A177-3AD203B41FA5}">
                      <a16:colId xmlns:a16="http://schemas.microsoft.com/office/drawing/2014/main" val="2066927072"/>
                    </a:ext>
                  </a:extLst>
                </a:gridCol>
                <a:gridCol w="1664992">
                  <a:extLst>
                    <a:ext uri="{9D8B030D-6E8A-4147-A177-3AD203B41FA5}">
                      <a16:colId xmlns:a16="http://schemas.microsoft.com/office/drawing/2014/main" val="164714773"/>
                    </a:ext>
                  </a:extLst>
                </a:gridCol>
                <a:gridCol w="1014852">
                  <a:extLst>
                    <a:ext uri="{9D8B030D-6E8A-4147-A177-3AD203B41FA5}">
                      <a16:colId xmlns:a16="http://schemas.microsoft.com/office/drawing/2014/main" val="981306630"/>
                    </a:ext>
                  </a:extLst>
                </a:gridCol>
              </a:tblGrid>
              <a:tr h="381000">
                <a:tc>
                  <a:txBody>
                    <a:bodyPr/>
                    <a:lstStyle/>
                    <a:p>
                      <a:pPr algn="ctr" fontAlgn="ctr"/>
                      <a:r>
                        <a:rPr lang="es-ES" sz="1200" u="none" strike="noStrike" dirty="0">
                          <a:effectLst/>
                        </a:rPr>
                        <a:t>Código</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Nombre del Campo</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Longitud</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Valor permitido</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Subsidiado</a:t>
                      </a:r>
                      <a:endParaRPr lang="es-ES" sz="1200" b="1"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2389911788"/>
                  </a:ext>
                </a:extLst>
              </a:tr>
              <a:tr h="571500">
                <a:tc>
                  <a:txBody>
                    <a:bodyPr/>
                    <a:lstStyle/>
                    <a:p>
                      <a:pPr algn="ctr" fontAlgn="ctr"/>
                      <a:r>
                        <a:rPr lang="es-ES" sz="1200" u="none" strike="noStrike" dirty="0">
                          <a:effectLst/>
                        </a:rPr>
                        <a:t>9</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Código departamento</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2</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CO" sz="1200" u="none" strike="noStrike" dirty="0">
                          <a:effectLst/>
                        </a:rPr>
                        <a:t>Codificación del DANE, según lugar de residencia.</a:t>
                      </a:r>
                      <a:endParaRPr lang="es-CO"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X</a:t>
                      </a:r>
                      <a:endParaRPr lang="es-ES" sz="1200" b="0"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3138454031"/>
                  </a:ext>
                </a:extLst>
              </a:tr>
              <a:tr h="571500">
                <a:tc>
                  <a:txBody>
                    <a:bodyPr/>
                    <a:lstStyle/>
                    <a:p>
                      <a:pPr algn="ctr" fontAlgn="ctr"/>
                      <a:r>
                        <a:rPr lang="es-ES" sz="1200" u="none" strike="noStrike" dirty="0">
                          <a:effectLst/>
                        </a:rPr>
                        <a:t>10</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Código municipio</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3</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CO" sz="1200" u="none" strike="noStrike" dirty="0">
                          <a:effectLst/>
                        </a:rPr>
                        <a:t>Codificación del DANE, según lugar de residencia.</a:t>
                      </a:r>
                      <a:endParaRPr lang="es-CO"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X</a:t>
                      </a:r>
                      <a:endParaRPr lang="es-ES" sz="1200" b="0"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631982230"/>
                  </a:ext>
                </a:extLst>
              </a:tr>
              <a:tr h="381000">
                <a:tc>
                  <a:txBody>
                    <a:bodyPr/>
                    <a:lstStyle/>
                    <a:p>
                      <a:pPr algn="ctr" fontAlgn="ctr"/>
                      <a:r>
                        <a:rPr lang="es-ES" sz="1200" u="none" strike="noStrike" dirty="0">
                          <a:effectLst/>
                        </a:rPr>
                        <a:t> </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Código de la novedad</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3</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Tabla 10 “Código de Novedad”</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X</a:t>
                      </a:r>
                      <a:endParaRPr lang="es-ES" sz="1200" b="0"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2908394733"/>
                  </a:ext>
                </a:extLst>
              </a:tr>
              <a:tr h="952500">
                <a:tc>
                  <a:txBody>
                    <a:bodyPr/>
                    <a:lstStyle/>
                    <a:p>
                      <a:pPr algn="ctr" fontAlgn="ctr"/>
                      <a:r>
                        <a:rPr lang="es-ES" sz="1200" u="none" strike="noStrike" dirty="0">
                          <a:effectLst/>
                        </a:rPr>
                        <a:t>32</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Fecha inicio de novedad</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10</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CO" sz="1200" u="none" strike="noStrike" dirty="0">
                          <a:effectLst/>
                        </a:rPr>
                        <a:t>Formato DD/MM/AAAA Fecha en la cual aplica o se hace efectiva la novedad reportada.</a:t>
                      </a:r>
                      <a:endParaRPr lang="es-CO"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X</a:t>
                      </a:r>
                      <a:endParaRPr lang="es-ES" sz="1200" b="0"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2392721088"/>
                  </a:ext>
                </a:extLst>
              </a:tr>
              <a:tr h="381000">
                <a:tc>
                  <a:txBody>
                    <a:bodyPr/>
                    <a:lstStyle/>
                    <a:p>
                      <a:pPr algn="ctr" fontAlgn="ctr"/>
                      <a:r>
                        <a:rPr lang="es-ES" sz="1200" u="none" strike="noStrike" dirty="0">
                          <a:effectLst/>
                        </a:rPr>
                        <a:t> </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CO" sz="1200" u="none" strike="noStrike" dirty="0">
                          <a:effectLst/>
                        </a:rPr>
                        <a:t>Nuevos valores 1 </a:t>
                      </a:r>
                    </a:p>
                    <a:p>
                      <a:pPr algn="l" fontAlgn="ctr"/>
                      <a:r>
                        <a:rPr lang="es-CO" sz="1200" u="none" strike="noStrike" dirty="0">
                          <a:effectLst/>
                        </a:rPr>
                        <a:t>al 7</a:t>
                      </a:r>
                      <a:endParaRPr lang="es-CO"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 </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CO" sz="1200" u="none" strike="noStrike" dirty="0">
                          <a:effectLst/>
                        </a:rPr>
                        <a:t>Según el Tipo de Novedad.</a:t>
                      </a:r>
                      <a:endParaRPr lang="es-CO"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X</a:t>
                      </a:r>
                      <a:endParaRPr lang="es-ES" sz="1200" b="0"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4245777861"/>
                  </a:ext>
                </a:extLst>
              </a:tr>
            </a:tbl>
          </a:graphicData>
        </a:graphic>
      </p:graphicFrame>
      <p:sp>
        <p:nvSpPr>
          <p:cNvPr id="13" name="Rectángulo 12">
            <a:extLst>
              <a:ext uri="{FF2B5EF4-FFF2-40B4-BE49-F238E27FC236}">
                <a16:creationId xmlns:a16="http://schemas.microsoft.com/office/drawing/2014/main" id="{E303FC66-1AFA-4E65-871D-76102482C429}"/>
              </a:ext>
            </a:extLst>
          </p:cNvPr>
          <p:cNvSpPr/>
          <p:nvPr/>
        </p:nvSpPr>
        <p:spPr>
          <a:xfrm>
            <a:off x="1905000" y="5952409"/>
            <a:ext cx="586740" cy="358271"/>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9" name="Rectángulo 18">
            <a:extLst>
              <a:ext uri="{FF2B5EF4-FFF2-40B4-BE49-F238E27FC236}">
                <a16:creationId xmlns:a16="http://schemas.microsoft.com/office/drawing/2014/main" id="{1BBD8D6F-99FE-46B7-890A-1B49D1BBA533}"/>
              </a:ext>
            </a:extLst>
          </p:cNvPr>
          <p:cNvSpPr/>
          <p:nvPr/>
        </p:nvSpPr>
        <p:spPr>
          <a:xfrm>
            <a:off x="2491740" y="5952409"/>
            <a:ext cx="586740" cy="358271"/>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0" name="Rectángulo 19">
            <a:extLst>
              <a:ext uri="{FF2B5EF4-FFF2-40B4-BE49-F238E27FC236}">
                <a16:creationId xmlns:a16="http://schemas.microsoft.com/office/drawing/2014/main" id="{8776D266-B767-4A51-8A77-0E4744CEB9B9}"/>
              </a:ext>
            </a:extLst>
          </p:cNvPr>
          <p:cNvSpPr/>
          <p:nvPr/>
        </p:nvSpPr>
        <p:spPr>
          <a:xfrm>
            <a:off x="3078480" y="5952409"/>
            <a:ext cx="1554480" cy="358271"/>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1" name="Rectángulo 20">
            <a:extLst>
              <a:ext uri="{FF2B5EF4-FFF2-40B4-BE49-F238E27FC236}">
                <a16:creationId xmlns:a16="http://schemas.microsoft.com/office/drawing/2014/main" id="{109865A9-9CD0-4DA6-A6F9-C5E88A244279}"/>
              </a:ext>
            </a:extLst>
          </p:cNvPr>
          <p:cNvSpPr/>
          <p:nvPr/>
        </p:nvSpPr>
        <p:spPr>
          <a:xfrm>
            <a:off x="4632960" y="5952408"/>
            <a:ext cx="739140" cy="358271"/>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Tree>
    <p:extLst>
      <p:ext uri="{BB962C8B-B14F-4D97-AF65-F5344CB8AC3E}">
        <p14:creationId xmlns:p14="http://schemas.microsoft.com/office/powerpoint/2010/main" val="2382099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682BD264-5757-416A-BF61-399BD2706B78}"/>
              </a:ext>
            </a:extLst>
          </p:cNvPr>
          <p:cNvSpPr/>
          <p:nvPr/>
        </p:nvSpPr>
        <p:spPr>
          <a:xfrm>
            <a:off x="3811836" y="379549"/>
            <a:ext cx="8126776" cy="988322"/>
          </a:xfrm>
          <a:prstGeom prst="rect">
            <a:avLst/>
          </a:prstGeom>
          <a:solidFill>
            <a:srgbClr val="175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7" name="5 CuadroTexto">
            <a:extLst>
              <a:ext uri="{FF2B5EF4-FFF2-40B4-BE49-F238E27FC236}">
                <a16:creationId xmlns:a16="http://schemas.microsoft.com/office/drawing/2014/main" id="{09EB56ED-CA58-4466-86B8-537BE94D8E21}"/>
              </a:ext>
            </a:extLst>
          </p:cNvPr>
          <p:cNvSpPr txBox="1"/>
          <p:nvPr/>
        </p:nvSpPr>
        <p:spPr>
          <a:xfrm>
            <a:off x="3894462" y="581322"/>
            <a:ext cx="7788925" cy="584775"/>
          </a:xfrm>
          <a:prstGeom prst="rect">
            <a:avLst/>
          </a:prstGeom>
          <a:noFill/>
        </p:spPr>
        <p:txBody>
          <a:bodyPr wrap="square" rtlCol="0">
            <a:spAutoFit/>
          </a:bodyPr>
          <a:lstStyle/>
          <a:p>
            <a:pPr algn="ctr">
              <a:lnSpc>
                <a:spcPct val="100000"/>
              </a:lnSpc>
              <a:spcBef>
                <a:spcPct val="0"/>
              </a:spcBef>
              <a:buFontTx/>
              <a:buNone/>
            </a:pPr>
            <a:r>
              <a:rPr lang="es-ES" altLang="es-CO" sz="3200" b="1" dirty="0">
                <a:solidFill>
                  <a:schemeClr val="bg1"/>
                </a:solidFill>
                <a:latin typeface="Verdana Bold"/>
              </a:rPr>
              <a:t>TIPOS DE NOVEDAES</a:t>
            </a:r>
            <a:endParaRPr lang="es-ES" altLang="es-CO" sz="2400" b="1" dirty="0">
              <a:solidFill>
                <a:schemeClr val="bg1"/>
              </a:solidFill>
              <a:latin typeface="Verdana Bold"/>
            </a:endParaRPr>
          </a:p>
        </p:txBody>
      </p:sp>
      <p:sp>
        <p:nvSpPr>
          <p:cNvPr id="9" name="Marcador de contenido 1">
            <a:extLst>
              <a:ext uri="{FF2B5EF4-FFF2-40B4-BE49-F238E27FC236}">
                <a16:creationId xmlns:a16="http://schemas.microsoft.com/office/drawing/2014/main" id="{4E756022-933A-40E0-9B95-F54599804A62}"/>
              </a:ext>
            </a:extLst>
          </p:cNvPr>
          <p:cNvSpPr txBox="1">
            <a:spLocks/>
          </p:cNvSpPr>
          <p:nvPr/>
        </p:nvSpPr>
        <p:spPr>
          <a:xfrm>
            <a:off x="1316075" y="5613769"/>
            <a:ext cx="9722985" cy="98832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509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pPr>
            <a:r>
              <a:rPr lang="pt-BR" sz="2000" dirty="0">
                <a:latin typeface="Verdana" panose="020B0604030504040204" pitchFamily="34" charset="0"/>
                <a:ea typeface="Verdana" panose="020B0604030504040204" pitchFamily="34" charset="0"/>
                <a:cs typeface="Verdana" panose="020B0604030504040204" pitchFamily="34" charset="0"/>
              </a:rPr>
              <a:t>1,CCF002,CC,51359932,VILLA,MEDINA,MILAGROS,,20/12/1923,08,001,N09,26/11/2016,,,,,,,</a:t>
            </a:r>
            <a:endParaRPr lang="es-CO" sz="2000" b="1" dirty="0">
              <a:latin typeface="Verdana" panose="020B0604030504040204" pitchFamily="34" charset="0"/>
              <a:ea typeface="Verdana" panose="020B0604030504040204" pitchFamily="34" charset="0"/>
              <a:cs typeface="Verdana" panose="020B0604030504040204" pitchFamily="34" charset="0"/>
            </a:endParaRPr>
          </a:p>
        </p:txBody>
      </p:sp>
      <p:sp>
        <p:nvSpPr>
          <p:cNvPr id="14" name="Rectángulo 13">
            <a:extLst>
              <a:ext uri="{FF2B5EF4-FFF2-40B4-BE49-F238E27FC236}">
                <a16:creationId xmlns:a16="http://schemas.microsoft.com/office/drawing/2014/main" id="{5B4C722B-F002-4986-85DD-120DC9093051}"/>
              </a:ext>
            </a:extLst>
          </p:cNvPr>
          <p:cNvSpPr/>
          <p:nvPr/>
        </p:nvSpPr>
        <p:spPr>
          <a:xfrm>
            <a:off x="1554617" y="6177693"/>
            <a:ext cx="588924" cy="358271"/>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graphicFrame>
        <p:nvGraphicFramePr>
          <p:cNvPr id="2" name="Tabla 1">
            <a:extLst>
              <a:ext uri="{FF2B5EF4-FFF2-40B4-BE49-F238E27FC236}">
                <a16:creationId xmlns:a16="http://schemas.microsoft.com/office/drawing/2014/main" id="{D2679988-B710-466A-A850-800D80C3B2B9}"/>
              </a:ext>
            </a:extLst>
          </p:cNvPr>
          <p:cNvGraphicFramePr>
            <a:graphicFrameLocks noGrp="1"/>
          </p:cNvGraphicFramePr>
          <p:nvPr>
            <p:extLst>
              <p:ext uri="{D42A27DB-BD31-4B8C-83A1-F6EECF244321}">
                <p14:modId xmlns:p14="http://schemas.microsoft.com/office/powerpoint/2010/main" val="2617597912"/>
              </p:ext>
            </p:extLst>
          </p:nvPr>
        </p:nvGraphicFramePr>
        <p:xfrm>
          <a:off x="810729" y="2335242"/>
          <a:ext cx="10570541" cy="3085083"/>
        </p:xfrm>
        <a:graphic>
          <a:graphicData uri="http://schemas.openxmlformats.org/drawingml/2006/table">
            <a:tbl>
              <a:tblPr>
                <a:tableStyleId>{5C22544A-7EE6-4342-B048-85BDC9FD1C3A}</a:tableStyleId>
              </a:tblPr>
              <a:tblGrid>
                <a:gridCol w="1003300">
                  <a:extLst>
                    <a:ext uri="{9D8B030D-6E8A-4147-A177-3AD203B41FA5}">
                      <a16:colId xmlns:a16="http://schemas.microsoft.com/office/drawing/2014/main" val="3783567681"/>
                    </a:ext>
                  </a:extLst>
                </a:gridCol>
                <a:gridCol w="2349500">
                  <a:extLst>
                    <a:ext uri="{9D8B030D-6E8A-4147-A177-3AD203B41FA5}">
                      <a16:colId xmlns:a16="http://schemas.microsoft.com/office/drawing/2014/main" val="2031785074"/>
                    </a:ext>
                  </a:extLst>
                </a:gridCol>
                <a:gridCol w="1003300">
                  <a:extLst>
                    <a:ext uri="{9D8B030D-6E8A-4147-A177-3AD203B41FA5}">
                      <a16:colId xmlns:a16="http://schemas.microsoft.com/office/drawing/2014/main" val="3175334171"/>
                    </a:ext>
                  </a:extLst>
                </a:gridCol>
                <a:gridCol w="1066800">
                  <a:extLst>
                    <a:ext uri="{9D8B030D-6E8A-4147-A177-3AD203B41FA5}">
                      <a16:colId xmlns:a16="http://schemas.microsoft.com/office/drawing/2014/main" val="3063868999"/>
                    </a:ext>
                  </a:extLst>
                </a:gridCol>
                <a:gridCol w="5147641">
                  <a:extLst>
                    <a:ext uri="{9D8B030D-6E8A-4147-A177-3AD203B41FA5}">
                      <a16:colId xmlns:a16="http://schemas.microsoft.com/office/drawing/2014/main" val="3524932701"/>
                    </a:ext>
                  </a:extLst>
                </a:gridCol>
              </a:tblGrid>
              <a:tr h="364706">
                <a:tc>
                  <a:txBody>
                    <a:bodyPr/>
                    <a:lstStyle/>
                    <a:p>
                      <a:pPr algn="ctr" fontAlgn="ctr"/>
                      <a:r>
                        <a:rPr lang="es-ES" sz="1200" u="none" strike="noStrike" dirty="0">
                          <a:effectLst/>
                        </a:rPr>
                        <a:t>Código de novedad</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Descripción de la novedad</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Orden de variables</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Subsidiado</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Observaciones</a:t>
                      </a:r>
                      <a:endParaRPr lang="es-ES" sz="1200" b="1"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81685093"/>
                  </a:ext>
                </a:extLst>
              </a:tr>
              <a:tr h="2709798">
                <a:tc>
                  <a:txBody>
                    <a:bodyPr/>
                    <a:lstStyle/>
                    <a:p>
                      <a:pPr algn="ctr" fontAlgn="ctr"/>
                      <a:r>
                        <a:rPr lang="es-ES" sz="1200" u="none" strike="noStrike" dirty="0">
                          <a:effectLst/>
                        </a:rPr>
                        <a:t>N09</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Retiro por muerte.</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 </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X</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CO" sz="1200" u="none" strike="noStrike" dirty="0">
                          <a:effectLst/>
                        </a:rPr>
                        <a:t>La fecha de Inicio de novedad que debe reportar la entidad es la fecha de defunción que reposa en los documentos soporte.</a:t>
                      </a:r>
                      <a:br>
                        <a:rPr lang="es-CO" sz="1200" u="none" strike="noStrike" dirty="0">
                          <a:effectLst/>
                        </a:rPr>
                      </a:br>
                      <a:br>
                        <a:rPr lang="es-CO" sz="1200" u="none" strike="noStrike" dirty="0">
                          <a:effectLst/>
                        </a:rPr>
                      </a:br>
                      <a:r>
                        <a:rPr lang="es-CO" sz="1200" u="none" strike="noStrike" dirty="0">
                          <a:effectLst/>
                        </a:rPr>
                        <a:t>Cuando el estado de la afiliación sea AF y sea necesario corregir la fecha de inicio del estado, se puede realizar a través de esta misma novedad, siempre y cuan do la fecha de esta corresponda a la reportada por la RNEC o en su defecto por RUAF_ND (Nacimientos y Defunciones del Registro Único de Afiliados).</a:t>
                      </a:r>
                      <a:br>
                        <a:rPr lang="es-CO" sz="1200" u="none" strike="noStrike" dirty="0">
                          <a:effectLst/>
                        </a:rPr>
                      </a:br>
                      <a:br>
                        <a:rPr lang="es-CO" sz="1200" u="none" strike="noStrike" dirty="0">
                          <a:effectLst/>
                        </a:rPr>
                      </a:br>
                      <a:r>
                        <a:rPr lang="es-CO" sz="1200" u="none" strike="noStrike" dirty="0">
                          <a:effectLst/>
                        </a:rPr>
                        <a:t>Si el afiliado es cotizante principal, cabeza de familia o Titular, sus beneficiarios y/o adicionales deben hacer parte de otro grupo familiar, utilizando para ello el reporte de novedades; de lo contrario, estos beneficiarios y/o adicionales quedarán en estado RETIRADO.</a:t>
                      </a:r>
                      <a:endParaRPr lang="es-CO" sz="1200" b="0"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2861359036"/>
                  </a:ext>
                </a:extLst>
              </a:tr>
            </a:tbl>
          </a:graphicData>
        </a:graphic>
      </p:graphicFrame>
      <p:sp>
        <p:nvSpPr>
          <p:cNvPr id="15" name="Marcador de contenido 1">
            <a:extLst>
              <a:ext uri="{FF2B5EF4-FFF2-40B4-BE49-F238E27FC236}">
                <a16:creationId xmlns:a16="http://schemas.microsoft.com/office/drawing/2014/main" id="{60722518-D978-4035-B6A2-A3D268818F79}"/>
              </a:ext>
            </a:extLst>
          </p:cNvPr>
          <p:cNvSpPr txBox="1">
            <a:spLocks/>
          </p:cNvSpPr>
          <p:nvPr/>
        </p:nvSpPr>
        <p:spPr>
          <a:xfrm>
            <a:off x="810729" y="1496432"/>
            <a:ext cx="4887706" cy="49416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509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es-CO" sz="2400" b="1" dirty="0">
                <a:solidFill>
                  <a:srgbClr val="0070C0"/>
                </a:solidFill>
                <a:latin typeface="Verdana" panose="020B0604030504040204" pitchFamily="34" charset="0"/>
                <a:ea typeface="Verdana" panose="020B0604030504040204" pitchFamily="34" charset="0"/>
                <a:cs typeface="Verdana" panose="020B0604030504040204" pitchFamily="34" charset="0"/>
              </a:rPr>
              <a:t>N09 – Retiro por muerte</a:t>
            </a:r>
            <a:endParaRPr lang="es-ES" sz="2400" b="1" dirty="0">
              <a:solidFill>
                <a:srgbClr val="0070C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040912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682BD264-5757-416A-BF61-399BD2706B78}"/>
              </a:ext>
            </a:extLst>
          </p:cNvPr>
          <p:cNvSpPr/>
          <p:nvPr/>
        </p:nvSpPr>
        <p:spPr>
          <a:xfrm>
            <a:off x="3811836" y="379549"/>
            <a:ext cx="8126776" cy="988322"/>
          </a:xfrm>
          <a:prstGeom prst="rect">
            <a:avLst/>
          </a:prstGeom>
          <a:solidFill>
            <a:srgbClr val="175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7" name="5 CuadroTexto">
            <a:extLst>
              <a:ext uri="{FF2B5EF4-FFF2-40B4-BE49-F238E27FC236}">
                <a16:creationId xmlns:a16="http://schemas.microsoft.com/office/drawing/2014/main" id="{09EB56ED-CA58-4466-86B8-537BE94D8E21}"/>
              </a:ext>
            </a:extLst>
          </p:cNvPr>
          <p:cNvSpPr txBox="1"/>
          <p:nvPr/>
        </p:nvSpPr>
        <p:spPr>
          <a:xfrm>
            <a:off x="3894462" y="581322"/>
            <a:ext cx="7788925" cy="584775"/>
          </a:xfrm>
          <a:prstGeom prst="rect">
            <a:avLst/>
          </a:prstGeom>
          <a:noFill/>
        </p:spPr>
        <p:txBody>
          <a:bodyPr wrap="square" rtlCol="0">
            <a:spAutoFit/>
          </a:bodyPr>
          <a:lstStyle/>
          <a:p>
            <a:pPr algn="ctr">
              <a:lnSpc>
                <a:spcPct val="100000"/>
              </a:lnSpc>
              <a:spcBef>
                <a:spcPct val="0"/>
              </a:spcBef>
              <a:buFontTx/>
              <a:buNone/>
            </a:pPr>
            <a:r>
              <a:rPr lang="es-ES" altLang="es-CO" sz="3200" b="1" dirty="0">
                <a:solidFill>
                  <a:schemeClr val="bg1"/>
                </a:solidFill>
                <a:latin typeface="Verdana Bold"/>
              </a:rPr>
              <a:t>TIPOS DE NOVEDAES</a:t>
            </a:r>
            <a:endParaRPr lang="es-ES" altLang="es-CO" sz="2400" b="1" dirty="0">
              <a:solidFill>
                <a:schemeClr val="bg1"/>
              </a:solidFill>
              <a:latin typeface="Verdana Bold"/>
            </a:endParaRPr>
          </a:p>
        </p:txBody>
      </p:sp>
      <p:sp>
        <p:nvSpPr>
          <p:cNvPr id="9" name="Marcador de contenido 1">
            <a:extLst>
              <a:ext uri="{FF2B5EF4-FFF2-40B4-BE49-F238E27FC236}">
                <a16:creationId xmlns:a16="http://schemas.microsoft.com/office/drawing/2014/main" id="{4E756022-933A-40E0-9B95-F54599804A62}"/>
              </a:ext>
            </a:extLst>
          </p:cNvPr>
          <p:cNvSpPr txBox="1">
            <a:spLocks/>
          </p:cNvSpPr>
          <p:nvPr/>
        </p:nvSpPr>
        <p:spPr>
          <a:xfrm>
            <a:off x="119269" y="5622546"/>
            <a:ext cx="12072731" cy="110293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509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pPr>
            <a:r>
              <a:rPr lang="pt-BR" sz="1600" dirty="0">
                <a:latin typeface="Verdana" panose="020B0604030504040204" pitchFamily="34" charset="0"/>
                <a:ea typeface="Verdana" panose="020B0604030504040204" pitchFamily="34" charset="0"/>
                <a:cs typeface="Verdana" panose="020B0604030504040204" pitchFamily="34" charset="0"/>
              </a:rPr>
              <a:t>371,EPSS40,RC,1115264785,LOPEZ,MOSQUERA,SARA,SOFIA,19/08/2008,08,001,</a:t>
            </a:r>
            <a:r>
              <a:rPr lang="pt-BR" sz="1800" b="1" dirty="0">
                <a:latin typeface="Verdana" panose="020B0604030504040204" pitchFamily="34" charset="0"/>
                <a:ea typeface="Verdana" panose="020B0604030504040204" pitchFamily="34" charset="0"/>
                <a:cs typeface="Verdana" panose="020B0604030504040204" pitchFamily="34" charset="0"/>
              </a:rPr>
              <a:t>N13,21/08/2016,1,,,,,,</a:t>
            </a:r>
          </a:p>
          <a:p>
            <a:pPr algn="just">
              <a:lnSpc>
                <a:spcPct val="150000"/>
              </a:lnSpc>
            </a:pPr>
            <a:r>
              <a:rPr lang="pt-BR" sz="1600" dirty="0">
                <a:latin typeface="Verdana" panose="020B0604030504040204" pitchFamily="34" charset="0"/>
                <a:ea typeface="Verdana" panose="020B0604030504040204" pitchFamily="34" charset="0"/>
              </a:rPr>
              <a:t>19,ESS133,TI,90020271310,PEREZ,GOMEZ,ANGELICA,RAQUEL,02/02/1990,08,001,</a:t>
            </a:r>
            <a:r>
              <a:rPr lang="pt-BR" sz="1800" b="1" dirty="0">
                <a:latin typeface="Verdana" panose="020B0604030504040204" pitchFamily="34" charset="0"/>
                <a:ea typeface="Verdana" panose="020B0604030504040204" pitchFamily="34" charset="0"/>
                <a:cs typeface="Verdana" panose="020B0604030504040204" pitchFamily="34" charset="0"/>
              </a:rPr>
              <a:t>N13,01/11/2016,2,,,,,,</a:t>
            </a:r>
            <a:endParaRPr lang="es-CO" sz="1800" dirty="0">
              <a:latin typeface="Verdana" panose="020B0604030504040204" pitchFamily="34" charset="0"/>
              <a:ea typeface="Verdana" panose="020B0604030504040204" pitchFamily="34" charset="0"/>
            </a:endParaRPr>
          </a:p>
        </p:txBody>
      </p:sp>
      <p:sp>
        <p:nvSpPr>
          <p:cNvPr id="14" name="Rectángulo 13">
            <a:extLst>
              <a:ext uri="{FF2B5EF4-FFF2-40B4-BE49-F238E27FC236}">
                <a16:creationId xmlns:a16="http://schemas.microsoft.com/office/drawing/2014/main" id="{5B4C722B-F002-4986-85DD-120DC9093051}"/>
              </a:ext>
            </a:extLst>
          </p:cNvPr>
          <p:cNvSpPr/>
          <p:nvPr/>
        </p:nvSpPr>
        <p:spPr>
          <a:xfrm>
            <a:off x="8878389" y="5712732"/>
            <a:ext cx="570411" cy="358271"/>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 name="Marcador de contenido 1">
            <a:extLst>
              <a:ext uri="{FF2B5EF4-FFF2-40B4-BE49-F238E27FC236}">
                <a16:creationId xmlns:a16="http://schemas.microsoft.com/office/drawing/2014/main" id="{60722518-D978-4035-B6A2-A3D268818F79}"/>
              </a:ext>
            </a:extLst>
          </p:cNvPr>
          <p:cNvSpPr txBox="1">
            <a:spLocks/>
          </p:cNvSpPr>
          <p:nvPr/>
        </p:nvSpPr>
        <p:spPr>
          <a:xfrm>
            <a:off x="810729" y="1483180"/>
            <a:ext cx="8545306" cy="49416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509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es-CO" sz="2400" b="1" dirty="0">
                <a:solidFill>
                  <a:srgbClr val="0070C0"/>
                </a:solidFill>
                <a:latin typeface="Verdana" panose="020B0604030504040204" pitchFamily="34" charset="0"/>
                <a:ea typeface="Verdana" panose="020B0604030504040204" pitchFamily="34" charset="0"/>
                <a:cs typeface="Verdana" panose="020B0604030504040204" pitchFamily="34" charset="0"/>
              </a:rPr>
              <a:t>N13 – Causal 1 y 2 - Novedad de retiro en BDUA</a:t>
            </a:r>
            <a:endParaRPr lang="es-ES" sz="2400" b="1" dirty="0">
              <a:solidFill>
                <a:srgbClr val="0070C0"/>
              </a:solidFill>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s-ES" sz="2400" b="1" dirty="0">
              <a:solidFill>
                <a:srgbClr val="0070C0"/>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Tabla 2">
            <a:extLst>
              <a:ext uri="{FF2B5EF4-FFF2-40B4-BE49-F238E27FC236}">
                <a16:creationId xmlns:a16="http://schemas.microsoft.com/office/drawing/2014/main" id="{1EFC1D25-ABF1-40FA-9F3A-2C0EE51AAE49}"/>
              </a:ext>
            </a:extLst>
          </p:cNvPr>
          <p:cNvGraphicFramePr>
            <a:graphicFrameLocks noGrp="1"/>
          </p:cNvGraphicFramePr>
          <p:nvPr>
            <p:extLst>
              <p:ext uri="{D42A27DB-BD31-4B8C-83A1-F6EECF244321}">
                <p14:modId xmlns:p14="http://schemas.microsoft.com/office/powerpoint/2010/main" val="3920350226"/>
              </p:ext>
            </p:extLst>
          </p:nvPr>
        </p:nvGraphicFramePr>
        <p:xfrm>
          <a:off x="1263650" y="2189824"/>
          <a:ext cx="9664700" cy="1333500"/>
        </p:xfrm>
        <a:graphic>
          <a:graphicData uri="http://schemas.openxmlformats.org/drawingml/2006/table">
            <a:tbl>
              <a:tblPr>
                <a:tableStyleId>{5C22544A-7EE6-4342-B048-85BDC9FD1C3A}</a:tableStyleId>
              </a:tblPr>
              <a:tblGrid>
                <a:gridCol w="1003300">
                  <a:extLst>
                    <a:ext uri="{9D8B030D-6E8A-4147-A177-3AD203B41FA5}">
                      <a16:colId xmlns:a16="http://schemas.microsoft.com/office/drawing/2014/main" val="1972897120"/>
                    </a:ext>
                  </a:extLst>
                </a:gridCol>
                <a:gridCol w="2349500">
                  <a:extLst>
                    <a:ext uri="{9D8B030D-6E8A-4147-A177-3AD203B41FA5}">
                      <a16:colId xmlns:a16="http://schemas.microsoft.com/office/drawing/2014/main" val="1101885011"/>
                    </a:ext>
                  </a:extLst>
                </a:gridCol>
                <a:gridCol w="1003300">
                  <a:extLst>
                    <a:ext uri="{9D8B030D-6E8A-4147-A177-3AD203B41FA5}">
                      <a16:colId xmlns:a16="http://schemas.microsoft.com/office/drawing/2014/main" val="1616141136"/>
                    </a:ext>
                  </a:extLst>
                </a:gridCol>
                <a:gridCol w="1066800">
                  <a:extLst>
                    <a:ext uri="{9D8B030D-6E8A-4147-A177-3AD203B41FA5}">
                      <a16:colId xmlns:a16="http://schemas.microsoft.com/office/drawing/2014/main" val="3215860375"/>
                    </a:ext>
                  </a:extLst>
                </a:gridCol>
                <a:gridCol w="4241800">
                  <a:extLst>
                    <a:ext uri="{9D8B030D-6E8A-4147-A177-3AD203B41FA5}">
                      <a16:colId xmlns:a16="http://schemas.microsoft.com/office/drawing/2014/main" val="442400812"/>
                    </a:ext>
                  </a:extLst>
                </a:gridCol>
              </a:tblGrid>
              <a:tr h="381000">
                <a:tc>
                  <a:txBody>
                    <a:bodyPr/>
                    <a:lstStyle/>
                    <a:p>
                      <a:pPr algn="l" fontAlgn="ctr"/>
                      <a:r>
                        <a:rPr lang="es-ES" sz="1200" u="none" strike="noStrike" dirty="0">
                          <a:effectLst/>
                        </a:rPr>
                        <a:t>Código de novedad</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Descripción de la novedad</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Orden de variables</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Subsidiado</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Observaciones</a:t>
                      </a:r>
                      <a:endParaRPr lang="es-ES" sz="1200" b="1"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2592361797"/>
                  </a:ext>
                </a:extLst>
              </a:tr>
              <a:tr h="952500">
                <a:tc>
                  <a:txBody>
                    <a:bodyPr/>
                    <a:lstStyle/>
                    <a:p>
                      <a:pPr algn="ctr" fontAlgn="ctr"/>
                      <a:r>
                        <a:rPr lang="es-ES" sz="1200" u="none" strike="noStrike" dirty="0">
                          <a:effectLst/>
                        </a:rPr>
                        <a:t>N13</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Novedad de retiro en BDUA. (Entidades territoriales, Departamentos que tienen a cargo corregimientos)</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39,41</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X</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CO" sz="1200" u="none" strike="noStrike" dirty="0">
                          <a:effectLst/>
                        </a:rPr>
                        <a:t>39 = Causal de retiro del afiliado por parte del municipio, departamento (Causales 1, 2 y 4)</a:t>
                      </a:r>
                      <a:br>
                        <a:rPr lang="es-CO" sz="1200" u="none" strike="noStrike" dirty="0">
                          <a:effectLst/>
                        </a:rPr>
                      </a:br>
                      <a:br>
                        <a:rPr lang="es-CO" sz="1200" u="none" strike="noStrike" dirty="0">
                          <a:effectLst/>
                        </a:rPr>
                      </a:br>
                      <a:r>
                        <a:rPr lang="es-CO" sz="1200" u="none" strike="noStrike" dirty="0">
                          <a:effectLst/>
                        </a:rPr>
                        <a:t>41 = Fecha fin del periodo solicitado, aplica solo para novedad retroactiva.</a:t>
                      </a:r>
                      <a:endParaRPr lang="es-CO" sz="1200" b="0"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1718716802"/>
                  </a:ext>
                </a:extLst>
              </a:tr>
            </a:tbl>
          </a:graphicData>
        </a:graphic>
      </p:graphicFrame>
      <p:graphicFrame>
        <p:nvGraphicFramePr>
          <p:cNvPr id="5" name="Tabla 4">
            <a:extLst>
              <a:ext uri="{FF2B5EF4-FFF2-40B4-BE49-F238E27FC236}">
                <a16:creationId xmlns:a16="http://schemas.microsoft.com/office/drawing/2014/main" id="{C842F843-6D30-4C0F-9DA4-1C38CC0E4CBD}"/>
              </a:ext>
            </a:extLst>
          </p:cNvPr>
          <p:cNvGraphicFramePr>
            <a:graphicFrameLocks noGrp="1"/>
          </p:cNvGraphicFramePr>
          <p:nvPr>
            <p:extLst>
              <p:ext uri="{D42A27DB-BD31-4B8C-83A1-F6EECF244321}">
                <p14:modId xmlns:p14="http://schemas.microsoft.com/office/powerpoint/2010/main" val="3007714169"/>
              </p:ext>
            </p:extLst>
          </p:nvPr>
        </p:nvGraphicFramePr>
        <p:xfrm>
          <a:off x="1131680" y="3749680"/>
          <a:ext cx="9258024" cy="1735864"/>
        </p:xfrm>
        <a:graphic>
          <a:graphicData uri="http://schemas.openxmlformats.org/drawingml/2006/table">
            <a:tbl>
              <a:tblPr>
                <a:tableStyleId>{5C22544A-7EE6-4342-B048-85BDC9FD1C3A}</a:tableStyleId>
              </a:tblPr>
              <a:tblGrid>
                <a:gridCol w="827994">
                  <a:extLst>
                    <a:ext uri="{9D8B030D-6E8A-4147-A177-3AD203B41FA5}">
                      <a16:colId xmlns:a16="http://schemas.microsoft.com/office/drawing/2014/main" val="1356784058"/>
                    </a:ext>
                  </a:extLst>
                </a:gridCol>
                <a:gridCol w="2267769">
                  <a:extLst>
                    <a:ext uri="{9D8B030D-6E8A-4147-A177-3AD203B41FA5}">
                      <a16:colId xmlns:a16="http://schemas.microsoft.com/office/drawing/2014/main" val="3780400853"/>
                    </a:ext>
                  </a:extLst>
                </a:gridCol>
                <a:gridCol w="795130">
                  <a:extLst>
                    <a:ext uri="{9D8B030D-6E8A-4147-A177-3AD203B41FA5}">
                      <a16:colId xmlns:a16="http://schemas.microsoft.com/office/drawing/2014/main" val="2568228918"/>
                    </a:ext>
                  </a:extLst>
                </a:gridCol>
                <a:gridCol w="1020418">
                  <a:extLst>
                    <a:ext uri="{9D8B030D-6E8A-4147-A177-3AD203B41FA5}">
                      <a16:colId xmlns:a16="http://schemas.microsoft.com/office/drawing/2014/main" val="3621339137"/>
                    </a:ext>
                  </a:extLst>
                </a:gridCol>
                <a:gridCol w="3644348">
                  <a:extLst>
                    <a:ext uri="{9D8B030D-6E8A-4147-A177-3AD203B41FA5}">
                      <a16:colId xmlns:a16="http://schemas.microsoft.com/office/drawing/2014/main" val="3172954004"/>
                    </a:ext>
                  </a:extLst>
                </a:gridCol>
                <a:gridCol w="702365">
                  <a:extLst>
                    <a:ext uri="{9D8B030D-6E8A-4147-A177-3AD203B41FA5}">
                      <a16:colId xmlns:a16="http://schemas.microsoft.com/office/drawing/2014/main" val="4242946128"/>
                    </a:ext>
                  </a:extLst>
                </a:gridCol>
              </a:tblGrid>
              <a:tr h="209959">
                <a:tc>
                  <a:txBody>
                    <a:bodyPr/>
                    <a:lstStyle/>
                    <a:p>
                      <a:pPr algn="l" fontAlgn="ctr"/>
                      <a:r>
                        <a:rPr lang="es-ES" sz="1200" u="none" strike="noStrike" dirty="0">
                          <a:effectLst/>
                        </a:rPr>
                        <a:t>Código</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Nombre del campo</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Longitudes</a:t>
                      </a:r>
                      <a:endParaRPr lang="es-ES" sz="1200" b="1" i="0" u="none" strike="noStrike" dirty="0">
                        <a:solidFill>
                          <a:srgbClr val="000000"/>
                        </a:solidFill>
                        <a:effectLst/>
                        <a:latin typeface="Verdana" panose="020B0604030504040204" pitchFamily="34" charset="0"/>
                      </a:endParaRPr>
                    </a:p>
                  </a:txBody>
                  <a:tcPr marL="9525" marR="9525" marT="9525" marB="0" anchor="ctr"/>
                </a:tc>
                <a:tc gridSpan="2">
                  <a:txBody>
                    <a:bodyPr/>
                    <a:lstStyle/>
                    <a:p>
                      <a:pPr algn="ctr" fontAlgn="ctr"/>
                      <a:r>
                        <a:rPr lang="es-ES" sz="1200" u="none" strike="noStrike" dirty="0">
                          <a:effectLst/>
                        </a:rPr>
                        <a:t>Valores permitidos</a:t>
                      </a:r>
                      <a:endParaRPr lang="es-ES" sz="1200" b="1" i="0" u="none" strike="noStrike" dirty="0">
                        <a:solidFill>
                          <a:srgbClr val="000000"/>
                        </a:solidFill>
                        <a:effectLst/>
                        <a:latin typeface="Verdana" panose="020B0604030504040204" pitchFamily="34" charset="0"/>
                      </a:endParaRPr>
                    </a:p>
                  </a:txBody>
                  <a:tcPr marL="9525" marR="9525" marT="9525" marB="0" anchor="ctr"/>
                </a:tc>
                <a:tc hMerge="1">
                  <a:txBody>
                    <a:bodyPr/>
                    <a:lstStyle/>
                    <a:p>
                      <a:endParaRPr lang="es-ES"/>
                    </a:p>
                  </a:txBody>
                  <a:tcPr/>
                </a:tc>
                <a:tc>
                  <a:txBody>
                    <a:bodyPr/>
                    <a:lstStyle/>
                    <a:p>
                      <a:pPr algn="l" fontAlgn="ctr"/>
                      <a:r>
                        <a:rPr lang="es-ES" sz="1200" u="none" strike="noStrike" dirty="0">
                          <a:effectLst/>
                        </a:rPr>
                        <a:t>Régimen</a:t>
                      </a:r>
                      <a:endParaRPr lang="es-ES" sz="1200" b="1"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2941369365"/>
                  </a:ext>
                </a:extLst>
              </a:tr>
              <a:tr h="381000">
                <a:tc rowSpan="3">
                  <a:txBody>
                    <a:bodyPr/>
                    <a:lstStyle/>
                    <a:p>
                      <a:pPr algn="ctr" fontAlgn="ctr"/>
                      <a:r>
                        <a:rPr lang="es-ES" sz="1200" u="none" strike="noStrike" dirty="0">
                          <a:effectLst/>
                        </a:rPr>
                        <a:t>39</a:t>
                      </a:r>
                      <a:endParaRPr lang="es-ES" sz="1200" b="0" i="0" u="none" strike="noStrike" dirty="0">
                        <a:solidFill>
                          <a:srgbClr val="000000"/>
                        </a:solidFill>
                        <a:effectLst/>
                        <a:latin typeface="Verdana" panose="020B0604030504040204" pitchFamily="34" charset="0"/>
                      </a:endParaRPr>
                    </a:p>
                  </a:txBody>
                  <a:tcPr marL="9525" marR="9525" marT="9525" marB="0" anchor="ctr"/>
                </a:tc>
                <a:tc rowSpan="3">
                  <a:txBody>
                    <a:bodyPr/>
                    <a:lstStyle/>
                    <a:p>
                      <a:pPr algn="l" fontAlgn="ctr"/>
                      <a:r>
                        <a:rPr lang="es-CO" sz="1200" u="none" strike="noStrike" dirty="0">
                          <a:effectLst/>
                        </a:rPr>
                        <a:t>Causal de terminación en la inscripción de la EPS</a:t>
                      </a:r>
                      <a:endParaRPr lang="es-CO" sz="1200" b="0" i="0" u="none" strike="noStrike" dirty="0">
                        <a:solidFill>
                          <a:srgbClr val="000000"/>
                        </a:solidFill>
                        <a:effectLst/>
                        <a:latin typeface="Verdana" panose="020B0604030504040204" pitchFamily="34" charset="0"/>
                      </a:endParaRPr>
                    </a:p>
                  </a:txBody>
                  <a:tcPr marL="9525" marR="9525" marT="9525" marB="0" anchor="ctr"/>
                </a:tc>
                <a:tc rowSpan="3">
                  <a:txBody>
                    <a:bodyPr/>
                    <a:lstStyle/>
                    <a:p>
                      <a:pPr algn="ctr" fontAlgn="ctr"/>
                      <a:r>
                        <a:rPr lang="es-ES" sz="1200" u="none" strike="noStrike" dirty="0">
                          <a:effectLst/>
                        </a:rPr>
                        <a:t>1</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1</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CO" sz="1200" u="none" strike="noStrike" dirty="0">
                          <a:effectLst/>
                        </a:rPr>
                        <a:t>Afiliado no cumple con las condiciones para pertenecer al Régimen Subsidiado</a:t>
                      </a:r>
                      <a:endParaRPr lang="es-CO"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S</a:t>
                      </a:r>
                      <a:endParaRPr lang="es-ES" sz="1200" b="1"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2640608937"/>
                  </a:ext>
                </a:extLst>
              </a:tr>
              <a:tr h="381000">
                <a:tc vMerge="1">
                  <a:txBody>
                    <a:bodyPr/>
                    <a:lstStyle/>
                    <a:p>
                      <a:endParaRPr lang="es-ES"/>
                    </a:p>
                  </a:txBody>
                  <a:tcPr/>
                </a:tc>
                <a:tc vMerge="1">
                  <a:txBody>
                    <a:bodyPr/>
                    <a:lstStyle/>
                    <a:p>
                      <a:endParaRPr lang="es-ES"/>
                    </a:p>
                  </a:txBody>
                  <a:tcPr/>
                </a:tc>
                <a:tc vMerge="1">
                  <a:txBody>
                    <a:bodyPr/>
                    <a:lstStyle/>
                    <a:p>
                      <a:endParaRPr lang="es-ES"/>
                    </a:p>
                  </a:txBody>
                  <a:tcPr/>
                </a:tc>
                <a:tc>
                  <a:txBody>
                    <a:bodyPr/>
                    <a:lstStyle/>
                    <a:p>
                      <a:pPr algn="ctr" fontAlgn="ctr"/>
                      <a:r>
                        <a:rPr lang="es-ES" sz="1200" u="none" strike="noStrike" dirty="0">
                          <a:effectLst/>
                        </a:rPr>
                        <a:t>2</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CO" sz="1200" u="none" strike="noStrike" dirty="0">
                          <a:effectLst/>
                        </a:rPr>
                        <a:t>Afiliado no pertenece al municipio reportado en BDUA</a:t>
                      </a:r>
                      <a:endParaRPr lang="es-CO"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S</a:t>
                      </a:r>
                      <a:endParaRPr lang="es-ES" sz="1200" b="1"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2101757869"/>
                  </a:ext>
                </a:extLst>
              </a:tr>
              <a:tr h="0">
                <a:tc vMerge="1">
                  <a:txBody>
                    <a:bodyPr/>
                    <a:lstStyle/>
                    <a:p>
                      <a:endParaRPr lang="es-ES"/>
                    </a:p>
                  </a:txBody>
                  <a:tcPr/>
                </a:tc>
                <a:tc vMerge="1">
                  <a:txBody>
                    <a:bodyPr/>
                    <a:lstStyle/>
                    <a:p>
                      <a:endParaRPr lang="es-ES"/>
                    </a:p>
                  </a:txBody>
                  <a:tcPr/>
                </a:tc>
                <a:tc vMerge="1">
                  <a:txBody>
                    <a:bodyPr/>
                    <a:lstStyle/>
                    <a:p>
                      <a:endParaRPr lang="es-ES"/>
                    </a:p>
                  </a:txBody>
                  <a:tcPr/>
                </a:tc>
                <a:tc>
                  <a:txBody>
                    <a:bodyPr/>
                    <a:lstStyle/>
                    <a:p>
                      <a:pPr algn="ctr" fontAlgn="ctr"/>
                      <a:r>
                        <a:rPr lang="es-ES" sz="1200" u="none" strike="noStrike" dirty="0">
                          <a:effectLst/>
                        </a:rPr>
                        <a:t>4</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Retiro de novedad retroactiva</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S</a:t>
                      </a:r>
                      <a:endParaRPr lang="es-ES" sz="1200" b="1"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2562825972"/>
                  </a:ext>
                </a:extLst>
              </a:tr>
              <a:tr h="571500">
                <a:tc>
                  <a:txBody>
                    <a:bodyPr/>
                    <a:lstStyle/>
                    <a:p>
                      <a:pPr algn="ctr" fontAlgn="ctr"/>
                      <a:r>
                        <a:rPr lang="es-ES" sz="1200" u="none" strike="noStrike" dirty="0">
                          <a:effectLst/>
                        </a:rPr>
                        <a:t>41</a:t>
                      </a:r>
                      <a:endParaRPr lang="es-ES" sz="1200" b="0" i="0" u="none" strike="noStrike" dirty="0">
                        <a:solidFill>
                          <a:srgbClr val="000000"/>
                        </a:solidFill>
                        <a:effectLst/>
                        <a:latin typeface="Arial" panose="020B0604020202020204" pitchFamily="34" charset="0"/>
                      </a:endParaRPr>
                    </a:p>
                  </a:txBody>
                  <a:tcPr marL="9525" marR="9525" marT="9525" marB="0" anchor="ctr"/>
                </a:tc>
                <a:tc>
                  <a:txBody>
                    <a:bodyPr/>
                    <a:lstStyle/>
                    <a:p>
                      <a:pPr algn="l" fontAlgn="ctr"/>
                      <a:r>
                        <a:rPr lang="es-CO" sz="1200" u="none" strike="noStrike" dirty="0">
                          <a:effectLst/>
                        </a:rPr>
                        <a:t>Fecha fin del periodo solicitado (solo novedad retroactiva)</a:t>
                      </a:r>
                      <a:endParaRPr lang="es-CO" sz="12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s-ES" sz="1200" u="none" strike="noStrike" dirty="0">
                          <a:effectLst/>
                        </a:rPr>
                        <a:t>10</a:t>
                      </a:r>
                      <a:endParaRPr lang="es-ES" sz="1200" b="0" i="0" u="none" strike="noStrike" dirty="0">
                        <a:solidFill>
                          <a:srgbClr val="000000"/>
                        </a:solidFill>
                        <a:effectLst/>
                        <a:latin typeface="Arial" panose="020B0604020202020204" pitchFamily="34" charset="0"/>
                      </a:endParaRPr>
                    </a:p>
                  </a:txBody>
                  <a:tcPr marL="9525" marR="9525" marT="9525" marB="0" anchor="ctr"/>
                </a:tc>
                <a:tc>
                  <a:txBody>
                    <a:bodyPr/>
                    <a:lstStyle/>
                    <a:p>
                      <a:pPr algn="l" fontAlgn="ctr"/>
                      <a:r>
                        <a:rPr lang="es-ES" sz="1200" u="none" strike="noStrike" dirty="0">
                          <a:effectLst/>
                        </a:rPr>
                        <a:t>Formato DD/MM/AAAA</a:t>
                      </a:r>
                      <a:endParaRPr lang="es-ES" sz="1200" b="0" i="0" u="none" strike="noStrike" dirty="0">
                        <a:solidFill>
                          <a:srgbClr val="000000"/>
                        </a:solidFill>
                        <a:effectLst/>
                        <a:latin typeface="Arial" panose="020B0604020202020204" pitchFamily="34" charset="0"/>
                      </a:endParaRPr>
                    </a:p>
                  </a:txBody>
                  <a:tcPr marL="9525" marR="9525" marT="9525" marB="0" anchor="ctr"/>
                </a:tc>
                <a:tc>
                  <a:txBody>
                    <a:bodyPr/>
                    <a:lstStyle/>
                    <a:p>
                      <a:pPr algn="l" fontAlgn="ctr"/>
                      <a:r>
                        <a:rPr lang="es-ES" sz="1200" u="none" strike="noStrike" dirty="0">
                          <a:effectLst/>
                        </a:rPr>
                        <a:t> </a:t>
                      </a:r>
                      <a:endParaRPr lang="es-ES" sz="12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s-ES" sz="1200" u="none" strike="noStrike" dirty="0">
                          <a:effectLst/>
                        </a:rPr>
                        <a:t>S</a:t>
                      </a:r>
                      <a:endParaRPr lang="es-ES" sz="1200" b="1"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3285352036"/>
                  </a:ext>
                </a:extLst>
              </a:tr>
            </a:tbl>
          </a:graphicData>
        </a:graphic>
      </p:graphicFrame>
      <p:sp>
        <p:nvSpPr>
          <p:cNvPr id="11" name="Rectángulo 10">
            <a:extLst>
              <a:ext uri="{FF2B5EF4-FFF2-40B4-BE49-F238E27FC236}">
                <a16:creationId xmlns:a16="http://schemas.microsoft.com/office/drawing/2014/main" id="{5020F4E8-A5CF-4A4A-8071-68ED4CFD756E}"/>
              </a:ext>
            </a:extLst>
          </p:cNvPr>
          <p:cNvSpPr/>
          <p:nvPr/>
        </p:nvSpPr>
        <p:spPr>
          <a:xfrm>
            <a:off x="11165984" y="5711900"/>
            <a:ext cx="230885" cy="358271"/>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2" name="Rectángulo 11">
            <a:extLst>
              <a:ext uri="{FF2B5EF4-FFF2-40B4-BE49-F238E27FC236}">
                <a16:creationId xmlns:a16="http://schemas.microsoft.com/office/drawing/2014/main" id="{37F1F159-EEE4-4196-9267-301FF0A33FD2}"/>
              </a:ext>
            </a:extLst>
          </p:cNvPr>
          <p:cNvSpPr/>
          <p:nvPr/>
        </p:nvSpPr>
        <p:spPr>
          <a:xfrm>
            <a:off x="9070545" y="6249447"/>
            <a:ext cx="570411" cy="358271"/>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3" name="Rectángulo 12">
            <a:extLst>
              <a:ext uri="{FF2B5EF4-FFF2-40B4-BE49-F238E27FC236}">
                <a16:creationId xmlns:a16="http://schemas.microsoft.com/office/drawing/2014/main" id="{53031808-F638-4C4D-97A2-80377581EE3E}"/>
              </a:ext>
            </a:extLst>
          </p:cNvPr>
          <p:cNvSpPr/>
          <p:nvPr/>
        </p:nvSpPr>
        <p:spPr>
          <a:xfrm>
            <a:off x="11344888" y="6248615"/>
            <a:ext cx="230885" cy="358271"/>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Tree>
    <p:extLst>
      <p:ext uri="{BB962C8B-B14F-4D97-AF65-F5344CB8AC3E}">
        <p14:creationId xmlns:p14="http://schemas.microsoft.com/office/powerpoint/2010/main" val="758401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682BD264-5757-416A-BF61-399BD2706B78}"/>
              </a:ext>
            </a:extLst>
          </p:cNvPr>
          <p:cNvSpPr/>
          <p:nvPr/>
        </p:nvSpPr>
        <p:spPr>
          <a:xfrm>
            <a:off x="3811836" y="379549"/>
            <a:ext cx="8126776" cy="988322"/>
          </a:xfrm>
          <a:prstGeom prst="rect">
            <a:avLst/>
          </a:prstGeom>
          <a:solidFill>
            <a:srgbClr val="175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7" name="5 CuadroTexto">
            <a:extLst>
              <a:ext uri="{FF2B5EF4-FFF2-40B4-BE49-F238E27FC236}">
                <a16:creationId xmlns:a16="http://schemas.microsoft.com/office/drawing/2014/main" id="{09EB56ED-CA58-4466-86B8-537BE94D8E21}"/>
              </a:ext>
            </a:extLst>
          </p:cNvPr>
          <p:cNvSpPr txBox="1"/>
          <p:nvPr/>
        </p:nvSpPr>
        <p:spPr>
          <a:xfrm>
            <a:off x="3894462" y="581322"/>
            <a:ext cx="7788925" cy="584775"/>
          </a:xfrm>
          <a:prstGeom prst="rect">
            <a:avLst/>
          </a:prstGeom>
          <a:noFill/>
        </p:spPr>
        <p:txBody>
          <a:bodyPr wrap="square" rtlCol="0">
            <a:spAutoFit/>
          </a:bodyPr>
          <a:lstStyle/>
          <a:p>
            <a:pPr algn="ctr">
              <a:lnSpc>
                <a:spcPct val="100000"/>
              </a:lnSpc>
              <a:spcBef>
                <a:spcPct val="0"/>
              </a:spcBef>
              <a:buFontTx/>
              <a:buNone/>
            </a:pPr>
            <a:r>
              <a:rPr lang="es-ES" altLang="es-CO" sz="3200" b="1" dirty="0">
                <a:solidFill>
                  <a:schemeClr val="bg1"/>
                </a:solidFill>
                <a:latin typeface="Verdana Bold"/>
              </a:rPr>
              <a:t>TIPOS DE NOVEDAES</a:t>
            </a:r>
            <a:endParaRPr lang="es-ES" altLang="es-CO" sz="2400" b="1" dirty="0">
              <a:solidFill>
                <a:schemeClr val="bg1"/>
              </a:solidFill>
              <a:latin typeface="Verdana Bold"/>
            </a:endParaRPr>
          </a:p>
        </p:txBody>
      </p:sp>
      <p:sp>
        <p:nvSpPr>
          <p:cNvPr id="15" name="Marcador de contenido 1">
            <a:extLst>
              <a:ext uri="{FF2B5EF4-FFF2-40B4-BE49-F238E27FC236}">
                <a16:creationId xmlns:a16="http://schemas.microsoft.com/office/drawing/2014/main" id="{60722518-D978-4035-B6A2-A3D268818F79}"/>
              </a:ext>
            </a:extLst>
          </p:cNvPr>
          <p:cNvSpPr txBox="1">
            <a:spLocks/>
          </p:cNvSpPr>
          <p:nvPr/>
        </p:nvSpPr>
        <p:spPr>
          <a:xfrm>
            <a:off x="810729" y="1483180"/>
            <a:ext cx="10872658" cy="49416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509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es-CO" sz="2400" b="1" dirty="0">
                <a:solidFill>
                  <a:srgbClr val="0070C0"/>
                </a:solidFill>
                <a:latin typeface="Verdana" panose="020B0604030504040204" pitchFamily="34" charset="0"/>
                <a:ea typeface="Verdana" panose="020B0604030504040204" pitchFamily="34" charset="0"/>
                <a:cs typeface="Verdana" panose="020B0604030504040204" pitchFamily="34" charset="0"/>
              </a:rPr>
              <a:t>N13 – Causal 4 - Novedad de retiro de Novedad Retroactiva </a:t>
            </a:r>
            <a:endParaRPr lang="es-ES" sz="2400" b="1" dirty="0">
              <a:solidFill>
                <a:srgbClr val="0070C0"/>
              </a:solidFill>
              <a:latin typeface="Verdana" panose="020B0604030504040204" pitchFamily="34" charset="0"/>
              <a:ea typeface="Verdana" panose="020B0604030504040204" pitchFamily="34" charset="0"/>
              <a:cs typeface="Verdana" panose="020B0604030504040204" pitchFamily="34" charset="0"/>
            </a:endParaRPr>
          </a:p>
        </p:txBody>
      </p:sp>
      <p:sp>
        <p:nvSpPr>
          <p:cNvPr id="16" name="Marcador de contenido 1">
            <a:extLst>
              <a:ext uri="{FF2B5EF4-FFF2-40B4-BE49-F238E27FC236}">
                <a16:creationId xmlns:a16="http://schemas.microsoft.com/office/drawing/2014/main" id="{E7175992-8E22-421B-859E-C609065C26D3}"/>
              </a:ext>
            </a:extLst>
          </p:cNvPr>
          <p:cNvSpPr txBox="1">
            <a:spLocks/>
          </p:cNvSpPr>
          <p:nvPr/>
        </p:nvSpPr>
        <p:spPr>
          <a:xfrm>
            <a:off x="659671" y="2282993"/>
            <a:ext cx="10872658" cy="466524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509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s-CO" sz="1800" dirty="0">
                <a:latin typeface="Verdana" panose="020B0604030504040204" pitchFamily="34" charset="0"/>
                <a:ea typeface="Verdana" panose="020B0604030504040204" pitchFamily="34" charset="0"/>
                <a:cs typeface="Verdana" panose="020B0604030504040204" pitchFamily="34" charset="0"/>
              </a:rPr>
              <a:t>El reporte de la Novedad N13 causal 4 corresponde al retiro de las Novedades Retroactivas por parte del ente territorial, bajo el siguiente procedimiento: </a:t>
            </a:r>
          </a:p>
          <a:p>
            <a:pPr marL="0" indent="0" algn="just">
              <a:buNone/>
            </a:pPr>
            <a:r>
              <a:rPr lang="es-CO" sz="800" dirty="0">
                <a:latin typeface="Verdana" panose="020B0604030504040204" pitchFamily="34" charset="0"/>
                <a:ea typeface="Verdana" panose="020B0604030504040204" pitchFamily="34" charset="0"/>
                <a:cs typeface="Verdana" panose="020B0604030504040204" pitchFamily="34" charset="0"/>
              </a:rPr>
              <a:t> </a:t>
            </a:r>
          </a:p>
          <a:p>
            <a:pPr algn="just"/>
            <a:r>
              <a:rPr lang="es-CO" sz="1800" dirty="0">
                <a:latin typeface="Verdana" panose="020B0604030504040204" pitchFamily="34" charset="0"/>
                <a:ea typeface="Verdana" panose="020B0604030504040204" pitchFamily="34" charset="0"/>
                <a:cs typeface="Verdana" panose="020B0604030504040204" pitchFamily="34" charset="0"/>
              </a:rPr>
              <a:t>La Dirección de BDUA dispone semanalmente los archivos NR .val y .neg a los entes territoriales, los cuales consolidan los periodos de novedad retroactiva aprobados y negados a las EPS dentro de cada municipio del país, una vez ocurre el cargue semanal de archivos NR reportados por las EPS, en desarrollo de los Procesos de Traslados BDUA de cada mes.</a:t>
            </a:r>
          </a:p>
          <a:p>
            <a:pPr marL="0" indent="0" algn="just">
              <a:buNone/>
            </a:pPr>
            <a:endParaRPr lang="es-CO" sz="800" dirty="0">
              <a:latin typeface="Verdana" panose="020B0604030504040204" pitchFamily="34" charset="0"/>
              <a:ea typeface="Verdana" panose="020B0604030504040204" pitchFamily="34" charset="0"/>
              <a:cs typeface="Verdana" panose="020B0604030504040204" pitchFamily="34" charset="0"/>
            </a:endParaRPr>
          </a:p>
          <a:p>
            <a:pPr algn="just"/>
            <a:r>
              <a:rPr lang="es-CO" sz="1800" dirty="0">
                <a:latin typeface="Verdana" panose="020B0604030504040204" pitchFamily="34" charset="0"/>
                <a:ea typeface="Verdana" panose="020B0604030504040204" pitchFamily="34" charset="0"/>
                <a:cs typeface="Verdana" panose="020B0604030504040204" pitchFamily="34" charset="0"/>
              </a:rPr>
              <a:t>El ente territorial debe verificar bajo sus soportes de afiliación, archivos históricos y pagos del LMA la correspondencia de esos periodos y en caso de considerarlos no procedentes, reportarlos en el Proceso de Novedades de Municipios mediante la Novedad N13 Causal 4.</a:t>
            </a:r>
          </a:p>
          <a:p>
            <a:pPr marL="0" indent="0" algn="just">
              <a:buNone/>
            </a:pPr>
            <a:endParaRPr lang="es-CO" sz="800" dirty="0">
              <a:latin typeface="Verdana" panose="020B0604030504040204" pitchFamily="34" charset="0"/>
              <a:ea typeface="Verdana" panose="020B0604030504040204" pitchFamily="34" charset="0"/>
              <a:cs typeface="Verdana" panose="020B0604030504040204" pitchFamily="34" charset="0"/>
            </a:endParaRPr>
          </a:p>
          <a:p>
            <a:pPr algn="just"/>
            <a:r>
              <a:rPr lang="es-CO" sz="1800" dirty="0">
                <a:latin typeface="Verdana" panose="020B0604030504040204" pitchFamily="34" charset="0"/>
                <a:ea typeface="Verdana" panose="020B0604030504040204" pitchFamily="34" charset="0"/>
                <a:cs typeface="Verdana" panose="020B0604030504040204" pitchFamily="34" charset="0"/>
              </a:rPr>
              <a:t>Cada registro debe ser reportado en el archivo NS de acuerdo con el rango determinado en el archivo Consolidado, pudiendo ser igual o menor al reportado por las EPS, según la verificación realizada.</a:t>
            </a:r>
          </a:p>
          <a:p>
            <a:pPr marL="0" indent="0" algn="just">
              <a:buNone/>
            </a:pPr>
            <a:endParaRPr lang="es-CO" sz="2400" u="sng" dirty="0">
              <a:latin typeface="Verdana" panose="020B0604030504040204" pitchFamily="34" charset="0"/>
              <a:ea typeface="Verdana" panose="020B0604030504040204" pitchFamily="34" charset="0"/>
              <a:cs typeface="Verdana" panose="020B0604030504040204" pitchFamily="34" charset="0"/>
            </a:endParaRPr>
          </a:p>
          <a:p>
            <a:endParaRPr lang="es-CO" sz="2400" dirty="0">
              <a:latin typeface="Verdana" panose="020B0604030504040204" pitchFamily="34" charset="0"/>
              <a:ea typeface="Verdana" panose="020B0604030504040204" pitchFamily="34" charset="0"/>
            </a:endParaRPr>
          </a:p>
          <a:p>
            <a:endParaRPr lang="es-CO" sz="2400" dirty="0"/>
          </a:p>
          <a:p>
            <a:pPr marL="804863" indent="-441325" algn="just">
              <a:lnSpc>
                <a:spcPct val="100000"/>
              </a:lnSpc>
            </a:pPr>
            <a:endParaRPr lang="es-CO" sz="2400" dirty="0">
              <a:latin typeface="Verdana Bold"/>
            </a:endParaRPr>
          </a:p>
        </p:txBody>
      </p:sp>
    </p:spTree>
    <p:extLst>
      <p:ext uri="{BB962C8B-B14F-4D97-AF65-F5344CB8AC3E}">
        <p14:creationId xmlns:p14="http://schemas.microsoft.com/office/powerpoint/2010/main" val="36001047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682BD264-5757-416A-BF61-399BD2706B78}"/>
              </a:ext>
            </a:extLst>
          </p:cNvPr>
          <p:cNvSpPr/>
          <p:nvPr/>
        </p:nvSpPr>
        <p:spPr>
          <a:xfrm>
            <a:off x="3811836" y="379549"/>
            <a:ext cx="8126776" cy="988322"/>
          </a:xfrm>
          <a:prstGeom prst="rect">
            <a:avLst/>
          </a:prstGeom>
          <a:solidFill>
            <a:srgbClr val="175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7" name="5 CuadroTexto">
            <a:extLst>
              <a:ext uri="{FF2B5EF4-FFF2-40B4-BE49-F238E27FC236}">
                <a16:creationId xmlns:a16="http://schemas.microsoft.com/office/drawing/2014/main" id="{09EB56ED-CA58-4466-86B8-537BE94D8E21}"/>
              </a:ext>
            </a:extLst>
          </p:cNvPr>
          <p:cNvSpPr txBox="1"/>
          <p:nvPr/>
        </p:nvSpPr>
        <p:spPr>
          <a:xfrm>
            <a:off x="3894462" y="581322"/>
            <a:ext cx="7788925" cy="584775"/>
          </a:xfrm>
          <a:prstGeom prst="rect">
            <a:avLst/>
          </a:prstGeom>
          <a:noFill/>
        </p:spPr>
        <p:txBody>
          <a:bodyPr wrap="square" rtlCol="0">
            <a:spAutoFit/>
          </a:bodyPr>
          <a:lstStyle/>
          <a:p>
            <a:pPr algn="ctr">
              <a:lnSpc>
                <a:spcPct val="100000"/>
              </a:lnSpc>
              <a:spcBef>
                <a:spcPct val="0"/>
              </a:spcBef>
              <a:buFontTx/>
              <a:buNone/>
            </a:pPr>
            <a:r>
              <a:rPr lang="es-ES" altLang="es-CO" sz="3200" b="1" dirty="0">
                <a:solidFill>
                  <a:schemeClr val="bg1"/>
                </a:solidFill>
                <a:latin typeface="Verdana Bold"/>
              </a:rPr>
              <a:t>TIPOS DE NOVEDAES</a:t>
            </a:r>
            <a:endParaRPr lang="es-ES" altLang="es-CO" sz="2400" b="1" dirty="0">
              <a:solidFill>
                <a:schemeClr val="bg1"/>
              </a:solidFill>
              <a:latin typeface="Verdana Bold"/>
            </a:endParaRPr>
          </a:p>
        </p:txBody>
      </p:sp>
      <p:sp>
        <p:nvSpPr>
          <p:cNvPr id="15" name="Marcador de contenido 1">
            <a:extLst>
              <a:ext uri="{FF2B5EF4-FFF2-40B4-BE49-F238E27FC236}">
                <a16:creationId xmlns:a16="http://schemas.microsoft.com/office/drawing/2014/main" id="{60722518-D978-4035-B6A2-A3D268818F79}"/>
              </a:ext>
            </a:extLst>
          </p:cNvPr>
          <p:cNvSpPr txBox="1">
            <a:spLocks/>
          </p:cNvSpPr>
          <p:nvPr/>
        </p:nvSpPr>
        <p:spPr>
          <a:xfrm>
            <a:off x="810729" y="1522936"/>
            <a:ext cx="10872658" cy="49416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509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es-CO" sz="2400" b="1" dirty="0">
                <a:solidFill>
                  <a:srgbClr val="0070C0"/>
                </a:solidFill>
                <a:latin typeface="Verdana" panose="020B0604030504040204" pitchFamily="34" charset="0"/>
                <a:ea typeface="Verdana" panose="020B0604030504040204" pitchFamily="34" charset="0"/>
                <a:cs typeface="Verdana" panose="020B0604030504040204" pitchFamily="34" charset="0"/>
              </a:rPr>
              <a:t>N13 – Causal 4 - Novedad de retiro de Novedad Retroactiva </a:t>
            </a:r>
            <a:endParaRPr lang="es-ES" sz="2400" b="1" dirty="0">
              <a:solidFill>
                <a:srgbClr val="0070C0"/>
              </a:solidFill>
              <a:latin typeface="Verdana" panose="020B0604030504040204" pitchFamily="34" charset="0"/>
              <a:ea typeface="Verdana" panose="020B0604030504040204" pitchFamily="34" charset="0"/>
              <a:cs typeface="Verdana" panose="020B0604030504040204" pitchFamily="34" charset="0"/>
            </a:endParaRPr>
          </a:p>
        </p:txBody>
      </p:sp>
      <p:sp>
        <p:nvSpPr>
          <p:cNvPr id="8" name="Marcador de contenido 1">
            <a:extLst>
              <a:ext uri="{FF2B5EF4-FFF2-40B4-BE49-F238E27FC236}">
                <a16:creationId xmlns:a16="http://schemas.microsoft.com/office/drawing/2014/main" id="{61D89E0F-D52E-4C39-A881-C2A7678DC350}"/>
              </a:ext>
            </a:extLst>
          </p:cNvPr>
          <p:cNvSpPr txBox="1">
            <a:spLocks/>
          </p:cNvSpPr>
          <p:nvPr/>
        </p:nvSpPr>
        <p:spPr>
          <a:xfrm>
            <a:off x="1707677" y="5957784"/>
            <a:ext cx="9039325" cy="49416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509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pPr>
            <a:r>
              <a:rPr lang="pt-BR" sz="1600" dirty="0">
                <a:latin typeface="Verdana" panose="020B0604030504040204" pitchFamily="34" charset="0"/>
                <a:ea typeface="Verdana" panose="020B0604030504040204" pitchFamily="34" charset="0"/>
              </a:rPr>
              <a:t>1,EPSS23,CC,1105424566,LUNA,VALENCIA,JOSE,MILCIADES,02/11/1993,08,001,</a:t>
            </a:r>
          </a:p>
          <a:p>
            <a:pPr algn="just">
              <a:lnSpc>
                <a:spcPct val="100000"/>
              </a:lnSpc>
            </a:pPr>
            <a:r>
              <a:rPr lang="pt-BR" sz="1800" b="1" dirty="0">
                <a:latin typeface="Verdana" panose="020B0604030504040204" pitchFamily="34" charset="0"/>
                <a:ea typeface="Verdana" panose="020B0604030504040204" pitchFamily="34" charset="0"/>
                <a:cs typeface="Verdana" panose="020B0604030504040204" pitchFamily="34" charset="0"/>
              </a:rPr>
              <a:t>N13,01/08/2016,4,25/08/2016,,,,,</a:t>
            </a:r>
            <a:endParaRPr lang="es-CO" sz="1800" dirty="0">
              <a:latin typeface="Verdana" panose="020B0604030504040204" pitchFamily="34" charset="0"/>
              <a:ea typeface="Verdana" panose="020B0604030504040204" pitchFamily="34" charset="0"/>
            </a:endParaRPr>
          </a:p>
        </p:txBody>
      </p:sp>
      <p:sp>
        <p:nvSpPr>
          <p:cNvPr id="9" name="Rectángulo 8">
            <a:extLst>
              <a:ext uri="{FF2B5EF4-FFF2-40B4-BE49-F238E27FC236}">
                <a16:creationId xmlns:a16="http://schemas.microsoft.com/office/drawing/2014/main" id="{DE5E7C97-6AED-454C-B8EB-0CF12873AF1A}"/>
              </a:ext>
            </a:extLst>
          </p:cNvPr>
          <p:cNvSpPr/>
          <p:nvPr/>
        </p:nvSpPr>
        <p:spPr>
          <a:xfrm>
            <a:off x="1987259" y="6353154"/>
            <a:ext cx="570411" cy="358271"/>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graphicFrame>
        <p:nvGraphicFramePr>
          <p:cNvPr id="10" name="Tabla 9">
            <a:extLst>
              <a:ext uri="{FF2B5EF4-FFF2-40B4-BE49-F238E27FC236}">
                <a16:creationId xmlns:a16="http://schemas.microsoft.com/office/drawing/2014/main" id="{B3F10E4A-C910-41BC-83F1-7DA09EA39872}"/>
              </a:ext>
            </a:extLst>
          </p:cNvPr>
          <p:cNvGraphicFramePr>
            <a:graphicFrameLocks noGrp="1"/>
          </p:cNvGraphicFramePr>
          <p:nvPr>
            <p:extLst>
              <p:ext uri="{D42A27DB-BD31-4B8C-83A1-F6EECF244321}">
                <p14:modId xmlns:p14="http://schemas.microsoft.com/office/powerpoint/2010/main" val="174598865"/>
              </p:ext>
            </p:extLst>
          </p:nvPr>
        </p:nvGraphicFramePr>
        <p:xfrm>
          <a:off x="1263650" y="2269336"/>
          <a:ext cx="9664700" cy="1333500"/>
        </p:xfrm>
        <a:graphic>
          <a:graphicData uri="http://schemas.openxmlformats.org/drawingml/2006/table">
            <a:tbl>
              <a:tblPr>
                <a:tableStyleId>{5C22544A-7EE6-4342-B048-85BDC9FD1C3A}</a:tableStyleId>
              </a:tblPr>
              <a:tblGrid>
                <a:gridCol w="1003300">
                  <a:extLst>
                    <a:ext uri="{9D8B030D-6E8A-4147-A177-3AD203B41FA5}">
                      <a16:colId xmlns:a16="http://schemas.microsoft.com/office/drawing/2014/main" val="1972897120"/>
                    </a:ext>
                  </a:extLst>
                </a:gridCol>
                <a:gridCol w="2349500">
                  <a:extLst>
                    <a:ext uri="{9D8B030D-6E8A-4147-A177-3AD203B41FA5}">
                      <a16:colId xmlns:a16="http://schemas.microsoft.com/office/drawing/2014/main" val="1101885011"/>
                    </a:ext>
                  </a:extLst>
                </a:gridCol>
                <a:gridCol w="1003300">
                  <a:extLst>
                    <a:ext uri="{9D8B030D-6E8A-4147-A177-3AD203B41FA5}">
                      <a16:colId xmlns:a16="http://schemas.microsoft.com/office/drawing/2014/main" val="1616141136"/>
                    </a:ext>
                  </a:extLst>
                </a:gridCol>
                <a:gridCol w="1066800">
                  <a:extLst>
                    <a:ext uri="{9D8B030D-6E8A-4147-A177-3AD203B41FA5}">
                      <a16:colId xmlns:a16="http://schemas.microsoft.com/office/drawing/2014/main" val="3215860375"/>
                    </a:ext>
                  </a:extLst>
                </a:gridCol>
                <a:gridCol w="4241800">
                  <a:extLst>
                    <a:ext uri="{9D8B030D-6E8A-4147-A177-3AD203B41FA5}">
                      <a16:colId xmlns:a16="http://schemas.microsoft.com/office/drawing/2014/main" val="442400812"/>
                    </a:ext>
                  </a:extLst>
                </a:gridCol>
              </a:tblGrid>
              <a:tr h="381000">
                <a:tc>
                  <a:txBody>
                    <a:bodyPr/>
                    <a:lstStyle/>
                    <a:p>
                      <a:pPr algn="l" fontAlgn="ctr"/>
                      <a:r>
                        <a:rPr lang="es-ES" sz="1200" u="none" strike="noStrike" dirty="0">
                          <a:effectLst/>
                        </a:rPr>
                        <a:t>Código de novedad</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Descripción de la novedad</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Orden de variables</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Subsidiado</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Observaciones</a:t>
                      </a:r>
                      <a:endParaRPr lang="es-ES" sz="1200" b="1"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2592361797"/>
                  </a:ext>
                </a:extLst>
              </a:tr>
              <a:tr h="952500">
                <a:tc>
                  <a:txBody>
                    <a:bodyPr/>
                    <a:lstStyle/>
                    <a:p>
                      <a:pPr algn="ctr" fontAlgn="ctr"/>
                      <a:r>
                        <a:rPr lang="es-ES" sz="1200" u="none" strike="noStrike" dirty="0">
                          <a:effectLst/>
                        </a:rPr>
                        <a:t>N13</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Novedad de retiro en BDUA. (Entidades territoriales, Departamentos que tienen a cargo corregimientos)</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39,41</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X</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CO" sz="1200" u="none" strike="noStrike" dirty="0">
                          <a:effectLst/>
                        </a:rPr>
                        <a:t>39 = Causal de retiro del afiliado por parte del municipio, departamento (Causales 1, 2 y 4)</a:t>
                      </a:r>
                      <a:br>
                        <a:rPr lang="es-CO" sz="1200" u="none" strike="noStrike" dirty="0">
                          <a:effectLst/>
                        </a:rPr>
                      </a:br>
                      <a:br>
                        <a:rPr lang="es-CO" sz="1200" u="none" strike="noStrike" dirty="0">
                          <a:effectLst/>
                        </a:rPr>
                      </a:br>
                      <a:r>
                        <a:rPr lang="es-CO" sz="1200" u="none" strike="noStrike" dirty="0">
                          <a:effectLst/>
                        </a:rPr>
                        <a:t>41 = Fecha fin del periodo solicitado, aplica solo para novedad retroactiva.</a:t>
                      </a:r>
                      <a:endParaRPr lang="es-CO" sz="1200" b="0"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1718716802"/>
                  </a:ext>
                </a:extLst>
              </a:tr>
            </a:tbl>
          </a:graphicData>
        </a:graphic>
      </p:graphicFrame>
      <p:graphicFrame>
        <p:nvGraphicFramePr>
          <p:cNvPr id="2" name="Tabla 1">
            <a:extLst>
              <a:ext uri="{FF2B5EF4-FFF2-40B4-BE49-F238E27FC236}">
                <a16:creationId xmlns:a16="http://schemas.microsoft.com/office/drawing/2014/main" id="{55A7BE8C-AA4E-4F1D-8B57-26964531D944}"/>
              </a:ext>
            </a:extLst>
          </p:cNvPr>
          <p:cNvGraphicFramePr>
            <a:graphicFrameLocks noGrp="1"/>
          </p:cNvGraphicFramePr>
          <p:nvPr>
            <p:extLst>
              <p:ext uri="{D42A27DB-BD31-4B8C-83A1-F6EECF244321}">
                <p14:modId xmlns:p14="http://schemas.microsoft.com/office/powerpoint/2010/main" val="2426907746"/>
              </p:ext>
            </p:extLst>
          </p:nvPr>
        </p:nvGraphicFramePr>
        <p:xfrm>
          <a:off x="1166705" y="3775563"/>
          <a:ext cx="9858590" cy="936493"/>
        </p:xfrm>
        <a:graphic>
          <a:graphicData uri="http://schemas.openxmlformats.org/drawingml/2006/table">
            <a:tbl>
              <a:tblPr>
                <a:tableStyleId>{5C22544A-7EE6-4342-B048-85BDC9FD1C3A}</a:tableStyleId>
              </a:tblPr>
              <a:tblGrid>
                <a:gridCol w="695246">
                  <a:extLst>
                    <a:ext uri="{9D8B030D-6E8A-4147-A177-3AD203B41FA5}">
                      <a16:colId xmlns:a16="http://schemas.microsoft.com/office/drawing/2014/main" val="591767680"/>
                    </a:ext>
                  </a:extLst>
                </a:gridCol>
                <a:gridCol w="3676115">
                  <a:extLst>
                    <a:ext uri="{9D8B030D-6E8A-4147-A177-3AD203B41FA5}">
                      <a16:colId xmlns:a16="http://schemas.microsoft.com/office/drawing/2014/main" val="3692962831"/>
                    </a:ext>
                  </a:extLst>
                </a:gridCol>
                <a:gridCol w="968238">
                  <a:extLst>
                    <a:ext uri="{9D8B030D-6E8A-4147-A177-3AD203B41FA5}">
                      <a16:colId xmlns:a16="http://schemas.microsoft.com/office/drawing/2014/main" val="2091019233"/>
                    </a:ext>
                  </a:extLst>
                </a:gridCol>
                <a:gridCol w="1563756">
                  <a:extLst>
                    <a:ext uri="{9D8B030D-6E8A-4147-A177-3AD203B41FA5}">
                      <a16:colId xmlns:a16="http://schemas.microsoft.com/office/drawing/2014/main" val="3653595799"/>
                    </a:ext>
                  </a:extLst>
                </a:gridCol>
                <a:gridCol w="2040835">
                  <a:extLst>
                    <a:ext uri="{9D8B030D-6E8A-4147-A177-3AD203B41FA5}">
                      <a16:colId xmlns:a16="http://schemas.microsoft.com/office/drawing/2014/main" val="624676294"/>
                    </a:ext>
                  </a:extLst>
                </a:gridCol>
                <a:gridCol w="914400">
                  <a:extLst>
                    <a:ext uri="{9D8B030D-6E8A-4147-A177-3AD203B41FA5}">
                      <a16:colId xmlns:a16="http://schemas.microsoft.com/office/drawing/2014/main" val="3444241882"/>
                    </a:ext>
                  </a:extLst>
                </a:gridCol>
              </a:tblGrid>
              <a:tr h="426073">
                <a:tc>
                  <a:txBody>
                    <a:bodyPr/>
                    <a:lstStyle/>
                    <a:p>
                      <a:pPr algn="l" fontAlgn="ctr"/>
                      <a:r>
                        <a:rPr lang="es-ES" sz="1100" u="none" strike="noStrike" dirty="0">
                          <a:effectLst/>
                        </a:rPr>
                        <a:t>Código</a:t>
                      </a:r>
                      <a:endParaRPr lang="es-ES" sz="1100" b="1" i="0" u="none" strike="noStrike" dirty="0">
                        <a:solidFill>
                          <a:srgbClr val="000000"/>
                        </a:solidFill>
                        <a:effectLst/>
                        <a:latin typeface="Verdana" panose="020B0604030504040204" pitchFamily="34" charset="0"/>
                      </a:endParaRPr>
                    </a:p>
                  </a:txBody>
                  <a:tcPr marL="8695" marR="8695" marT="8695" marB="0" anchor="ctr"/>
                </a:tc>
                <a:tc>
                  <a:txBody>
                    <a:bodyPr/>
                    <a:lstStyle/>
                    <a:p>
                      <a:pPr algn="l" fontAlgn="ctr"/>
                      <a:r>
                        <a:rPr lang="es-ES" sz="1100" u="none" strike="noStrike" dirty="0">
                          <a:effectLst/>
                        </a:rPr>
                        <a:t>Nombre del campo</a:t>
                      </a:r>
                      <a:endParaRPr lang="es-ES" sz="1100" b="1" i="0" u="none" strike="noStrike" dirty="0">
                        <a:solidFill>
                          <a:srgbClr val="000000"/>
                        </a:solidFill>
                        <a:effectLst/>
                        <a:latin typeface="Verdana" panose="020B0604030504040204" pitchFamily="34" charset="0"/>
                      </a:endParaRPr>
                    </a:p>
                  </a:txBody>
                  <a:tcPr marL="8695" marR="8695" marT="8695" marB="0" anchor="ctr"/>
                </a:tc>
                <a:tc>
                  <a:txBody>
                    <a:bodyPr/>
                    <a:lstStyle/>
                    <a:p>
                      <a:pPr algn="l" fontAlgn="ctr"/>
                      <a:r>
                        <a:rPr lang="es-ES" sz="1100" u="none" strike="noStrike" dirty="0">
                          <a:effectLst/>
                        </a:rPr>
                        <a:t>Longitudes</a:t>
                      </a:r>
                      <a:endParaRPr lang="es-ES" sz="1100" b="1" i="0" u="none" strike="noStrike" dirty="0">
                        <a:solidFill>
                          <a:srgbClr val="000000"/>
                        </a:solidFill>
                        <a:effectLst/>
                        <a:latin typeface="Verdana" panose="020B0604030504040204" pitchFamily="34" charset="0"/>
                      </a:endParaRPr>
                    </a:p>
                  </a:txBody>
                  <a:tcPr marL="8695" marR="8695" marT="8695" marB="0" anchor="ctr"/>
                </a:tc>
                <a:tc gridSpan="2">
                  <a:txBody>
                    <a:bodyPr/>
                    <a:lstStyle/>
                    <a:p>
                      <a:pPr algn="ctr" fontAlgn="ctr"/>
                      <a:r>
                        <a:rPr lang="es-ES" sz="1100" u="none" strike="noStrike" dirty="0">
                          <a:effectLst/>
                        </a:rPr>
                        <a:t>Valores permitidos</a:t>
                      </a:r>
                      <a:endParaRPr lang="es-ES" sz="1100" b="1" i="0" u="none" strike="noStrike" dirty="0">
                        <a:solidFill>
                          <a:srgbClr val="000000"/>
                        </a:solidFill>
                        <a:effectLst/>
                        <a:latin typeface="Verdana" panose="020B0604030504040204" pitchFamily="34" charset="0"/>
                      </a:endParaRPr>
                    </a:p>
                  </a:txBody>
                  <a:tcPr marL="8695" marR="8695" marT="8695" marB="0" anchor="ctr"/>
                </a:tc>
                <a:tc hMerge="1">
                  <a:txBody>
                    <a:bodyPr/>
                    <a:lstStyle/>
                    <a:p>
                      <a:endParaRPr lang="es-ES"/>
                    </a:p>
                  </a:txBody>
                  <a:tcPr/>
                </a:tc>
                <a:tc>
                  <a:txBody>
                    <a:bodyPr/>
                    <a:lstStyle/>
                    <a:p>
                      <a:pPr algn="l" fontAlgn="ctr"/>
                      <a:r>
                        <a:rPr lang="es-ES" sz="1100" u="none" strike="noStrike" dirty="0">
                          <a:effectLst/>
                        </a:rPr>
                        <a:t>Régimen</a:t>
                      </a:r>
                      <a:endParaRPr lang="es-ES" sz="1100" b="1" i="0" u="none" strike="noStrike" dirty="0">
                        <a:solidFill>
                          <a:srgbClr val="000000"/>
                        </a:solidFill>
                        <a:effectLst/>
                        <a:latin typeface="Verdana" panose="020B0604030504040204" pitchFamily="34" charset="0"/>
                      </a:endParaRPr>
                    </a:p>
                  </a:txBody>
                  <a:tcPr marL="8695" marR="8695" marT="8695" marB="0" anchor="ctr"/>
                </a:tc>
                <a:extLst>
                  <a:ext uri="{0D108BD9-81ED-4DB2-BD59-A6C34878D82A}">
                    <a16:rowId xmlns:a16="http://schemas.microsoft.com/office/drawing/2014/main" val="35182078"/>
                  </a:ext>
                </a:extLst>
              </a:tr>
              <a:tr h="252166">
                <a:tc>
                  <a:txBody>
                    <a:bodyPr/>
                    <a:lstStyle/>
                    <a:p>
                      <a:pPr algn="ctr" fontAlgn="ctr"/>
                      <a:r>
                        <a:rPr lang="es-ES" sz="1100" u="none" strike="noStrike" dirty="0">
                          <a:effectLst/>
                        </a:rPr>
                        <a:t>39</a:t>
                      </a:r>
                      <a:endParaRPr lang="es-ES" sz="1100" b="0" i="0" u="none" strike="noStrike" dirty="0">
                        <a:solidFill>
                          <a:srgbClr val="000000"/>
                        </a:solidFill>
                        <a:effectLst/>
                        <a:latin typeface="Verdana" panose="020B0604030504040204" pitchFamily="34" charset="0"/>
                      </a:endParaRPr>
                    </a:p>
                  </a:txBody>
                  <a:tcPr marL="8695" marR="8695" marT="8695" marB="0" anchor="ctr"/>
                </a:tc>
                <a:tc>
                  <a:txBody>
                    <a:bodyPr/>
                    <a:lstStyle/>
                    <a:p>
                      <a:pPr algn="l" fontAlgn="ctr"/>
                      <a:r>
                        <a:rPr lang="es-CO" sz="1100" u="none" strike="noStrike" dirty="0">
                          <a:effectLst/>
                        </a:rPr>
                        <a:t>Causal de terminación en la inscripción de la EPS</a:t>
                      </a:r>
                      <a:endParaRPr lang="es-CO" sz="1100" b="0" i="0" u="none" strike="noStrike" dirty="0">
                        <a:solidFill>
                          <a:srgbClr val="000000"/>
                        </a:solidFill>
                        <a:effectLst/>
                        <a:latin typeface="Verdana" panose="020B0604030504040204" pitchFamily="34" charset="0"/>
                      </a:endParaRPr>
                    </a:p>
                  </a:txBody>
                  <a:tcPr marL="8695" marR="8695" marT="8695" marB="0" anchor="ctr"/>
                </a:tc>
                <a:tc>
                  <a:txBody>
                    <a:bodyPr/>
                    <a:lstStyle/>
                    <a:p>
                      <a:pPr algn="ctr" fontAlgn="ctr"/>
                      <a:r>
                        <a:rPr lang="es-ES" sz="1100" u="none" strike="noStrike" dirty="0">
                          <a:effectLst/>
                        </a:rPr>
                        <a:t>1</a:t>
                      </a:r>
                      <a:endParaRPr lang="es-ES" sz="1100" b="0" i="0" u="none" strike="noStrike" dirty="0">
                        <a:solidFill>
                          <a:srgbClr val="000000"/>
                        </a:solidFill>
                        <a:effectLst/>
                        <a:latin typeface="Verdana" panose="020B0604030504040204" pitchFamily="34" charset="0"/>
                      </a:endParaRPr>
                    </a:p>
                  </a:txBody>
                  <a:tcPr marL="8695" marR="8695" marT="8695" marB="0" anchor="ctr"/>
                </a:tc>
                <a:tc>
                  <a:txBody>
                    <a:bodyPr/>
                    <a:lstStyle/>
                    <a:p>
                      <a:pPr algn="ctr" fontAlgn="ctr"/>
                      <a:r>
                        <a:rPr lang="es-ES" sz="1100" u="none" strike="noStrike" dirty="0">
                          <a:effectLst/>
                        </a:rPr>
                        <a:t>4</a:t>
                      </a:r>
                      <a:endParaRPr lang="es-ES" sz="1100" b="0" i="0" u="none" strike="noStrike" dirty="0">
                        <a:solidFill>
                          <a:srgbClr val="000000"/>
                        </a:solidFill>
                        <a:effectLst/>
                        <a:latin typeface="Verdana" panose="020B0604030504040204" pitchFamily="34" charset="0"/>
                      </a:endParaRPr>
                    </a:p>
                  </a:txBody>
                  <a:tcPr marL="8695" marR="8695" marT="8695" marB="0" anchor="ctr"/>
                </a:tc>
                <a:tc>
                  <a:txBody>
                    <a:bodyPr/>
                    <a:lstStyle/>
                    <a:p>
                      <a:pPr algn="l" fontAlgn="ctr"/>
                      <a:r>
                        <a:rPr lang="es-ES" sz="1100" u="none" strike="noStrike" dirty="0">
                          <a:effectLst/>
                        </a:rPr>
                        <a:t>Retiro de novedad retroactiva</a:t>
                      </a:r>
                      <a:endParaRPr lang="es-ES" sz="1100" b="0" i="0" u="none" strike="noStrike" dirty="0">
                        <a:solidFill>
                          <a:srgbClr val="000000"/>
                        </a:solidFill>
                        <a:effectLst/>
                        <a:latin typeface="Verdana" panose="020B0604030504040204" pitchFamily="34" charset="0"/>
                      </a:endParaRPr>
                    </a:p>
                  </a:txBody>
                  <a:tcPr marL="8695" marR="8695" marT="8695" marB="0" anchor="ctr"/>
                </a:tc>
                <a:tc>
                  <a:txBody>
                    <a:bodyPr/>
                    <a:lstStyle/>
                    <a:p>
                      <a:pPr algn="ctr" fontAlgn="ctr"/>
                      <a:r>
                        <a:rPr lang="es-ES" sz="1100" u="none" strike="noStrike" dirty="0">
                          <a:effectLst/>
                        </a:rPr>
                        <a:t>S</a:t>
                      </a:r>
                      <a:endParaRPr lang="es-ES" sz="1100" b="1" i="0" u="none" strike="noStrike" dirty="0">
                        <a:solidFill>
                          <a:srgbClr val="000000"/>
                        </a:solidFill>
                        <a:effectLst/>
                        <a:latin typeface="Verdana" panose="020B0604030504040204" pitchFamily="34" charset="0"/>
                      </a:endParaRPr>
                    </a:p>
                  </a:txBody>
                  <a:tcPr marL="8695" marR="8695" marT="8695" marB="0" anchor="ctr"/>
                </a:tc>
                <a:extLst>
                  <a:ext uri="{0D108BD9-81ED-4DB2-BD59-A6C34878D82A}">
                    <a16:rowId xmlns:a16="http://schemas.microsoft.com/office/drawing/2014/main" val="3660569339"/>
                  </a:ext>
                </a:extLst>
              </a:tr>
              <a:tr h="258254">
                <a:tc>
                  <a:txBody>
                    <a:bodyPr/>
                    <a:lstStyle/>
                    <a:p>
                      <a:pPr algn="ctr" fontAlgn="ctr"/>
                      <a:r>
                        <a:rPr lang="es-ES" sz="1100" u="none" strike="noStrike" dirty="0">
                          <a:effectLst/>
                        </a:rPr>
                        <a:t>41</a:t>
                      </a:r>
                      <a:endParaRPr lang="es-ES" sz="1100" b="0" i="0" u="none" strike="noStrike" dirty="0">
                        <a:solidFill>
                          <a:srgbClr val="000000"/>
                        </a:solidFill>
                        <a:effectLst/>
                        <a:latin typeface="Arial" panose="020B0604020202020204" pitchFamily="34" charset="0"/>
                      </a:endParaRPr>
                    </a:p>
                  </a:txBody>
                  <a:tcPr marL="8695" marR="8695" marT="8695" marB="0" anchor="ctr"/>
                </a:tc>
                <a:tc>
                  <a:txBody>
                    <a:bodyPr/>
                    <a:lstStyle/>
                    <a:p>
                      <a:pPr algn="l" fontAlgn="ctr"/>
                      <a:r>
                        <a:rPr lang="es-CO" sz="1100" u="none" strike="noStrike" dirty="0">
                          <a:effectLst/>
                        </a:rPr>
                        <a:t>Fecha fin del periodo solicitado (solo novedad retroactiva)</a:t>
                      </a:r>
                      <a:endParaRPr lang="es-CO" sz="1100" b="0" i="0" u="none" strike="noStrike" dirty="0">
                        <a:solidFill>
                          <a:srgbClr val="000000"/>
                        </a:solidFill>
                        <a:effectLst/>
                        <a:latin typeface="Arial" panose="020B0604020202020204" pitchFamily="34" charset="0"/>
                      </a:endParaRPr>
                    </a:p>
                  </a:txBody>
                  <a:tcPr marL="8695" marR="8695" marT="8695" marB="0" anchor="ctr"/>
                </a:tc>
                <a:tc>
                  <a:txBody>
                    <a:bodyPr/>
                    <a:lstStyle/>
                    <a:p>
                      <a:pPr algn="ctr" fontAlgn="ctr"/>
                      <a:r>
                        <a:rPr lang="es-ES" sz="1100" u="none" strike="noStrike" dirty="0">
                          <a:effectLst/>
                        </a:rPr>
                        <a:t>10</a:t>
                      </a:r>
                      <a:endParaRPr lang="es-ES" sz="1100" b="0" i="0" u="none" strike="noStrike" dirty="0">
                        <a:solidFill>
                          <a:srgbClr val="000000"/>
                        </a:solidFill>
                        <a:effectLst/>
                        <a:latin typeface="Arial" panose="020B0604020202020204" pitchFamily="34" charset="0"/>
                      </a:endParaRPr>
                    </a:p>
                  </a:txBody>
                  <a:tcPr marL="8695" marR="8695" marT="8695" marB="0" anchor="ctr"/>
                </a:tc>
                <a:tc>
                  <a:txBody>
                    <a:bodyPr/>
                    <a:lstStyle/>
                    <a:p>
                      <a:pPr algn="l" fontAlgn="ctr"/>
                      <a:r>
                        <a:rPr lang="es-ES" sz="1100" u="none" strike="noStrike" dirty="0">
                          <a:effectLst/>
                        </a:rPr>
                        <a:t>Formato DD/MM/AAAA</a:t>
                      </a:r>
                      <a:endParaRPr lang="es-ES" sz="1100" b="0" i="0" u="none" strike="noStrike" dirty="0">
                        <a:solidFill>
                          <a:srgbClr val="000000"/>
                        </a:solidFill>
                        <a:effectLst/>
                        <a:latin typeface="Arial" panose="020B0604020202020204" pitchFamily="34" charset="0"/>
                      </a:endParaRPr>
                    </a:p>
                  </a:txBody>
                  <a:tcPr marL="8695" marR="8695" marT="8695" marB="0" anchor="ctr"/>
                </a:tc>
                <a:tc>
                  <a:txBody>
                    <a:bodyPr/>
                    <a:lstStyle/>
                    <a:p>
                      <a:pPr algn="l" fontAlgn="ctr"/>
                      <a:r>
                        <a:rPr lang="es-ES" sz="1100" u="none" strike="noStrike" dirty="0">
                          <a:effectLst/>
                        </a:rPr>
                        <a:t> </a:t>
                      </a:r>
                      <a:endParaRPr lang="es-ES" sz="1100" b="0" i="0" u="none" strike="noStrike" dirty="0">
                        <a:solidFill>
                          <a:srgbClr val="000000"/>
                        </a:solidFill>
                        <a:effectLst/>
                        <a:latin typeface="Arial" panose="020B0604020202020204" pitchFamily="34" charset="0"/>
                      </a:endParaRPr>
                    </a:p>
                  </a:txBody>
                  <a:tcPr marL="8695" marR="8695" marT="8695" marB="0" anchor="ctr"/>
                </a:tc>
                <a:tc>
                  <a:txBody>
                    <a:bodyPr/>
                    <a:lstStyle/>
                    <a:p>
                      <a:pPr algn="ctr" fontAlgn="ctr"/>
                      <a:r>
                        <a:rPr lang="es-ES" sz="1100" u="none" strike="noStrike" dirty="0">
                          <a:effectLst/>
                        </a:rPr>
                        <a:t>S</a:t>
                      </a:r>
                      <a:endParaRPr lang="es-ES" sz="1100" b="1" i="0" u="none" strike="noStrike" dirty="0">
                        <a:solidFill>
                          <a:srgbClr val="000000"/>
                        </a:solidFill>
                        <a:effectLst/>
                        <a:latin typeface="Verdana" panose="020B0604030504040204" pitchFamily="34" charset="0"/>
                      </a:endParaRPr>
                    </a:p>
                  </a:txBody>
                  <a:tcPr marL="8695" marR="8695" marT="8695" marB="0" anchor="ctr"/>
                </a:tc>
                <a:extLst>
                  <a:ext uri="{0D108BD9-81ED-4DB2-BD59-A6C34878D82A}">
                    <a16:rowId xmlns:a16="http://schemas.microsoft.com/office/drawing/2014/main" val="4085263069"/>
                  </a:ext>
                </a:extLst>
              </a:tr>
            </a:tbl>
          </a:graphicData>
        </a:graphic>
      </p:graphicFrame>
      <p:sp>
        <p:nvSpPr>
          <p:cNvPr id="17" name="Marcador de contenido 1">
            <a:extLst>
              <a:ext uri="{FF2B5EF4-FFF2-40B4-BE49-F238E27FC236}">
                <a16:creationId xmlns:a16="http://schemas.microsoft.com/office/drawing/2014/main" id="{20D6126B-3C61-4861-8F49-DFFCEF440176}"/>
              </a:ext>
            </a:extLst>
          </p:cNvPr>
          <p:cNvSpPr txBox="1">
            <a:spLocks/>
          </p:cNvSpPr>
          <p:nvPr/>
        </p:nvSpPr>
        <p:spPr>
          <a:xfrm>
            <a:off x="886737" y="4959803"/>
            <a:ext cx="10681207" cy="93649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509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s-CO" sz="1600" dirty="0">
                <a:latin typeface="Verdana" panose="020B0604030504040204" pitchFamily="34" charset="0"/>
                <a:ea typeface="Verdana" panose="020B0604030504040204" pitchFamily="34" charset="0"/>
                <a:cs typeface="Verdana" panose="020B0604030504040204" pitchFamily="34" charset="0"/>
              </a:rPr>
              <a:t>Archivos NR .val y .neg para entes territoriales:  NR-S08001ddmmaaaa.val  /  .neg</a:t>
            </a:r>
            <a:endParaRPr lang="es-CO" sz="400" dirty="0">
              <a:latin typeface="Verdana" panose="020B0604030504040204" pitchFamily="34" charset="0"/>
              <a:ea typeface="Verdana" panose="020B0604030504040204" pitchFamily="34" charset="0"/>
              <a:cs typeface="Verdana" panose="020B0604030504040204" pitchFamily="34" charset="0"/>
            </a:endParaRPr>
          </a:p>
          <a:p>
            <a:pPr algn="just"/>
            <a:r>
              <a:rPr lang="es-CO" sz="1600" dirty="0">
                <a:latin typeface="Verdana" panose="020B0604030504040204" pitchFamily="34" charset="0"/>
                <a:ea typeface="Verdana" panose="020B0604030504040204" pitchFamily="34" charset="0"/>
                <a:cs typeface="Verdana" panose="020B0604030504040204" pitchFamily="34" charset="0"/>
              </a:rPr>
              <a:t>Entidad que reporta la NR, Serial (Afl_Id), Departamento, Municipio, Zona de Afiliación, Tipo de Población Especial del Régimen Subsidiado, Nivel SISBEN, Tipo de Subsidio, Fecha Inicio, Fecha Fin.</a:t>
            </a:r>
          </a:p>
          <a:p>
            <a:pPr algn="just"/>
            <a:endParaRPr lang="es-CO" sz="2400" dirty="0">
              <a:latin typeface="Verdana Bold"/>
            </a:endParaRPr>
          </a:p>
        </p:txBody>
      </p:sp>
      <p:sp>
        <p:nvSpPr>
          <p:cNvPr id="18" name="Rectángulo 17">
            <a:extLst>
              <a:ext uri="{FF2B5EF4-FFF2-40B4-BE49-F238E27FC236}">
                <a16:creationId xmlns:a16="http://schemas.microsoft.com/office/drawing/2014/main" id="{22FBC1CE-3A94-46DA-A907-A2D61B79EB0E}"/>
              </a:ext>
            </a:extLst>
          </p:cNvPr>
          <p:cNvSpPr/>
          <p:nvPr/>
        </p:nvSpPr>
        <p:spPr>
          <a:xfrm>
            <a:off x="4279249" y="6353153"/>
            <a:ext cx="230885" cy="358271"/>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9" name="Marcador de contenido 1">
            <a:extLst>
              <a:ext uri="{FF2B5EF4-FFF2-40B4-BE49-F238E27FC236}">
                <a16:creationId xmlns:a16="http://schemas.microsoft.com/office/drawing/2014/main" id="{AF41F76E-DFBF-4970-B858-067A66961727}"/>
              </a:ext>
            </a:extLst>
          </p:cNvPr>
          <p:cNvSpPr txBox="1">
            <a:spLocks/>
          </p:cNvSpPr>
          <p:nvPr/>
        </p:nvSpPr>
        <p:spPr>
          <a:xfrm>
            <a:off x="2839801" y="6631912"/>
            <a:ext cx="1094931" cy="27139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509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s-CO" sz="1200" dirty="0">
                <a:solidFill>
                  <a:srgbClr val="FF0000"/>
                </a:solidFill>
                <a:latin typeface="Verdana" panose="020B0604030504040204" pitchFamily="34" charset="0"/>
                <a:ea typeface="Verdana" panose="020B0604030504040204" pitchFamily="34" charset="0"/>
                <a:cs typeface="Verdana" panose="020B0604030504040204" pitchFamily="34" charset="0"/>
              </a:rPr>
              <a:t>Fecha Inicio</a:t>
            </a:r>
          </a:p>
          <a:p>
            <a:pPr algn="just"/>
            <a:endParaRPr lang="es-CO" sz="2400" dirty="0">
              <a:latin typeface="Verdana Bold"/>
            </a:endParaRPr>
          </a:p>
        </p:txBody>
      </p:sp>
      <p:sp>
        <p:nvSpPr>
          <p:cNvPr id="20" name="Marcador de contenido 1">
            <a:extLst>
              <a:ext uri="{FF2B5EF4-FFF2-40B4-BE49-F238E27FC236}">
                <a16:creationId xmlns:a16="http://schemas.microsoft.com/office/drawing/2014/main" id="{2E913E50-760C-428A-9FF5-8DB3B86F9A89}"/>
              </a:ext>
            </a:extLst>
          </p:cNvPr>
          <p:cNvSpPr txBox="1">
            <a:spLocks/>
          </p:cNvSpPr>
          <p:nvPr/>
        </p:nvSpPr>
        <p:spPr>
          <a:xfrm>
            <a:off x="4788391" y="6632974"/>
            <a:ext cx="1094931" cy="27139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509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s-CO" sz="1200" dirty="0">
                <a:solidFill>
                  <a:srgbClr val="FF0000"/>
                </a:solidFill>
                <a:latin typeface="Verdana" panose="020B0604030504040204" pitchFamily="34" charset="0"/>
                <a:ea typeface="Verdana" panose="020B0604030504040204" pitchFamily="34" charset="0"/>
                <a:cs typeface="Verdana" panose="020B0604030504040204" pitchFamily="34" charset="0"/>
              </a:rPr>
              <a:t>Fecha Fin</a:t>
            </a:r>
          </a:p>
          <a:p>
            <a:pPr algn="just"/>
            <a:endParaRPr lang="es-CO" sz="2400" dirty="0">
              <a:latin typeface="Verdana Bold"/>
            </a:endParaRPr>
          </a:p>
        </p:txBody>
      </p:sp>
    </p:spTree>
    <p:extLst>
      <p:ext uri="{BB962C8B-B14F-4D97-AF65-F5344CB8AC3E}">
        <p14:creationId xmlns:p14="http://schemas.microsoft.com/office/powerpoint/2010/main" val="2457408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682BD264-5757-416A-BF61-399BD2706B78}"/>
              </a:ext>
            </a:extLst>
          </p:cNvPr>
          <p:cNvSpPr/>
          <p:nvPr/>
        </p:nvSpPr>
        <p:spPr>
          <a:xfrm>
            <a:off x="3811836" y="379549"/>
            <a:ext cx="8126776" cy="988322"/>
          </a:xfrm>
          <a:prstGeom prst="rect">
            <a:avLst/>
          </a:prstGeom>
          <a:solidFill>
            <a:srgbClr val="175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7" name="5 CuadroTexto">
            <a:extLst>
              <a:ext uri="{FF2B5EF4-FFF2-40B4-BE49-F238E27FC236}">
                <a16:creationId xmlns:a16="http://schemas.microsoft.com/office/drawing/2014/main" id="{09EB56ED-CA58-4466-86B8-537BE94D8E21}"/>
              </a:ext>
            </a:extLst>
          </p:cNvPr>
          <p:cNvSpPr txBox="1"/>
          <p:nvPr/>
        </p:nvSpPr>
        <p:spPr>
          <a:xfrm>
            <a:off x="3894462" y="581322"/>
            <a:ext cx="7788925" cy="584775"/>
          </a:xfrm>
          <a:prstGeom prst="rect">
            <a:avLst/>
          </a:prstGeom>
          <a:noFill/>
        </p:spPr>
        <p:txBody>
          <a:bodyPr wrap="square" rtlCol="0">
            <a:spAutoFit/>
          </a:bodyPr>
          <a:lstStyle/>
          <a:p>
            <a:pPr algn="ctr">
              <a:lnSpc>
                <a:spcPct val="100000"/>
              </a:lnSpc>
              <a:spcBef>
                <a:spcPct val="0"/>
              </a:spcBef>
              <a:buFontTx/>
              <a:buNone/>
            </a:pPr>
            <a:r>
              <a:rPr lang="es-ES" altLang="es-CO" sz="3200" b="1" dirty="0">
                <a:solidFill>
                  <a:schemeClr val="bg1"/>
                </a:solidFill>
                <a:latin typeface="Verdana Bold"/>
              </a:rPr>
              <a:t>TIPOS DE NOVEDAES</a:t>
            </a:r>
            <a:endParaRPr lang="es-ES" altLang="es-CO" sz="2400" b="1" dirty="0">
              <a:solidFill>
                <a:schemeClr val="bg1"/>
              </a:solidFill>
              <a:latin typeface="Verdana Bold"/>
            </a:endParaRPr>
          </a:p>
        </p:txBody>
      </p:sp>
      <p:sp>
        <p:nvSpPr>
          <p:cNvPr id="9" name="Marcador de contenido 1">
            <a:extLst>
              <a:ext uri="{FF2B5EF4-FFF2-40B4-BE49-F238E27FC236}">
                <a16:creationId xmlns:a16="http://schemas.microsoft.com/office/drawing/2014/main" id="{4E756022-933A-40E0-9B95-F54599804A62}"/>
              </a:ext>
            </a:extLst>
          </p:cNvPr>
          <p:cNvSpPr txBox="1">
            <a:spLocks/>
          </p:cNvSpPr>
          <p:nvPr/>
        </p:nvSpPr>
        <p:spPr>
          <a:xfrm>
            <a:off x="1316074" y="5133351"/>
            <a:ext cx="9722985" cy="98832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509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pPr>
            <a:r>
              <a:rPr lang="pt-BR" sz="2000" dirty="0">
                <a:latin typeface="Verdana" panose="020B0604030504040204" pitchFamily="34" charset="0"/>
                <a:ea typeface="Verdana" panose="020B0604030504040204" pitchFamily="34" charset="0"/>
                <a:cs typeface="Verdana" panose="020B0604030504040204" pitchFamily="34" charset="0"/>
              </a:rPr>
              <a:t>113,EPS025,CC,1034457,JEREZ,PINEDA,JOSE,CELIDOLFO,01/02/1965,08,001,N15,02/03/2019,,,,,,,</a:t>
            </a:r>
            <a:endParaRPr lang="es-CO" sz="2000" b="1" dirty="0">
              <a:latin typeface="Verdana" panose="020B0604030504040204" pitchFamily="34" charset="0"/>
              <a:ea typeface="Verdana" panose="020B0604030504040204" pitchFamily="34" charset="0"/>
              <a:cs typeface="Verdana" panose="020B0604030504040204" pitchFamily="34" charset="0"/>
            </a:endParaRPr>
          </a:p>
        </p:txBody>
      </p:sp>
      <p:sp>
        <p:nvSpPr>
          <p:cNvPr id="14" name="Rectángulo 13">
            <a:extLst>
              <a:ext uri="{FF2B5EF4-FFF2-40B4-BE49-F238E27FC236}">
                <a16:creationId xmlns:a16="http://schemas.microsoft.com/office/drawing/2014/main" id="{5B4C722B-F002-4986-85DD-120DC9093051}"/>
              </a:ext>
            </a:extLst>
          </p:cNvPr>
          <p:cNvSpPr/>
          <p:nvPr/>
        </p:nvSpPr>
        <p:spPr>
          <a:xfrm>
            <a:off x="2575035" y="5702809"/>
            <a:ext cx="588924" cy="358271"/>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 name="Marcador de contenido 1">
            <a:extLst>
              <a:ext uri="{FF2B5EF4-FFF2-40B4-BE49-F238E27FC236}">
                <a16:creationId xmlns:a16="http://schemas.microsoft.com/office/drawing/2014/main" id="{60722518-D978-4035-B6A2-A3D268818F79}"/>
              </a:ext>
            </a:extLst>
          </p:cNvPr>
          <p:cNvSpPr txBox="1">
            <a:spLocks/>
          </p:cNvSpPr>
          <p:nvPr/>
        </p:nvSpPr>
        <p:spPr>
          <a:xfrm>
            <a:off x="759774" y="1983008"/>
            <a:ext cx="5417793" cy="49416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509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es-CO" sz="2400" b="1" dirty="0">
                <a:solidFill>
                  <a:srgbClr val="0070C0"/>
                </a:solidFill>
                <a:latin typeface="Verdana" panose="020B0604030504040204" pitchFamily="34" charset="0"/>
                <a:ea typeface="Verdana" panose="020B0604030504040204" pitchFamily="34" charset="0"/>
                <a:cs typeface="Verdana" panose="020B0604030504040204" pitchFamily="34" charset="0"/>
              </a:rPr>
              <a:t>N15 – Anulación de Ingresos</a:t>
            </a:r>
            <a:endParaRPr lang="es-ES" sz="2400" b="1" dirty="0">
              <a:solidFill>
                <a:srgbClr val="0070C0"/>
              </a:solidFill>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s-ES" sz="2400" b="1" dirty="0">
              <a:solidFill>
                <a:srgbClr val="0070C0"/>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Tabla 2">
            <a:extLst>
              <a:ext uri="{FF2B5EF4-FFF2-40B4-BE49-F238E27FC236}">
                <a16:creationId xmlns:a16="http://schemas.microsoft.com/office/drawing/2014/main" id="{C51D60FD-CB4B-4391-ACA5-FC9405D6F110}"/>
              </a:ext>
            </a:extLst>
          </p:cNvPr>
          <p:cNvGraphicFramePr>
            <a:graphicFrameLocks noGrp="1"/>
          </p:cNvGraphicFramePr>
          <p:nvPr>
            <p:extLst>
              <p:ext uri="{D42A27DB-BD31-4B8C-83A1-F6EECF244321}">
                <p14:modId xmlns:p14="http://schemas.microsoft.com/office/powerpoint/2010/main" val="3343031666"/>
              </p:ext>
            </p:extLst>
          </p:nvPr>
        </p:nvGraphicFramePr>
        <p:xfrm>
          <a:off x="1170885" y="2948010"/>
          <a:ext cx="9664700" cy="1714500"/>
        </p:xfrm>
        <a:graphic>
          <a:graphicData uri="http://schemas.openxmlformats.org/drawingml/2006/table">
            <a:tbl>
              <a:tblPr>
                <a:tableStyleId>{5C22544A-7EE6-4342-B048-85BDC9FD1C3A}</a:tableStyleId>
              </a:tblPr>
              <a:tblGrid>
                <a:gridCol w="1003300">
                  <a:extLst>
                    <a:ext uri="{9D8B030D-6E8A-4147-A177-3AD203B41FA5}">
                      <a16:colId xmlns:a16="http://schemas.microsoft.com/office/drawing/2014/main" val="417246212"/>
                    </a:ext>
                  </a:extLst>
                </a:gridCol>
                <a:gridCol w="2349500">
                  <a:extLst>
                    <a:ext uri="{9D8B030D-6E8A-4147-A177-3AD203B41FA5}">
                      <a16:colId xmlns:a16="http://schemas.microsoft.com/office/drawing/2014/main" val="3732554155"/>
                    </a:ext>
                  </a:extLst>
                </a:gridCol>
                <a:gridCol w="1003300">
                  <a:extLst>
                    <a:ext uri="{9D8B030D-6E8A-4147-A177-3AD203B41FA5}">
                      <a16:colId xmlns:a16="http://schemas.microsoft.com/office/drawing/2014/main" val="1189464583"/>
                    </a:ext>
                  </a:extLst>
                </a:gridCol>
                <a:gridCol w="1066800">
                  <a:extLst>
                    <a:ext uri="{9D8B030D-6E8A-4147-A177-3AD203B41FA5}">
                      <a16:colId xmlns:a16="http://schemas.microsoft.com/office/drawing/2014/main" val="4266090206"/>
                    </a:ext>
                  </a:extLst>
                </a:gridCol>
                <a:gridCol w="4241800">
                  <a:extLst>
                    <a:ext uri="{9D8B030D-6E8A-4147-A177-3AD203B41FA5}">
                      <a16:colId xmlns:a16="http://schemas.microsoft.com/office/drawing/2014/main" val="3458773960"/>
                    </a:ext>
                  </a:extLst>
                </a:gridCol>
              </a:tblGrid>
              <a:tr h="381000">
                <a:tc>
                  <a:txBody>
                    <a:bodyPr/>
                    <a:lstStyle/>
                    <a:p>
                      <a:pPr algn="ctr" fontAlgn="ctr"/>
                      <a:r>
                        <a:rPr lang="es-ES" sz="1200" u="none" strike="noStrike" dirty="0">
                          <a:effectLst/>
                        </a:rPr>
                        <a:t>Código de novedad</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Descripción de la novedad</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Orden de variables</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Subsidiado</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Observaciones</a:t>
                      </a:r>
                      <a:endParaRPr lang="es-ES" sz="1200" b="1"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337746553"/>
                  </a:ext>
                </a:extLst>
              </a:tr>
              <a:tr h="1333500">
                <a:tc>
                  <a:txBody>
                    <a:bodyPr/>
                    <a:lstStyle/>
                    <a:p>
                      <a:pPr algn="ctr" fontAlgn="ctr"/>
                      <a:r>
                        <a:rPr lang="es-ES" sz="1200" u="none" strike="noStrike" dirty="0">
                          <a:effectLst/>
                        </a:rPr>
                        <a:t>N15</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CO" sz="1200" u="none" strike="noStrike" dirty="0">
                          <a:effectLst/>
                        </a:rPr>
                        <a:t>Anulación de ingresos. (Entidades territoriales, departamentos con corregimientos a cargo y el Inpec)</a:t>
                      </a:r>
                      <a:endParaRPr lang="es-CO"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 </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X</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CO" sz="1200" u="none" strike="noStrike" dirty="0">
                          <a:effectLst/>
                        </a:rPr>
                        <a:t>Esta novedad solamente la reportarán las entidades territoriales, departamentos con corregimientos a cargo, en el respectivo pro ceso de actualización de BDUA. La anulación del ingreso se re portará para los afiliados que fueron ingresados a la BDUA de manera incorrecta por la EPS en los procesos del mismo mes del reporte.</a:t>
                      </a:r>
                      <a:endParaRPr lang="es-CO" sz="1200" b="0"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235086527"/>
                  </a:ext>
                </a:extLst>
              </a:tr>
            </a:tbl>
          </a:graphicData>
        </a:graphic>
      </p:graphicFrame>
    </p:spTree>
    <p:extLst>
      <p:ext uri="{BB962C8B-B14F-4D97-AF65-F5344CB8AC3E}">
        <p14:creationId xmlns:p14="http://schemas.microsoft.com/office/powerpoint/2010/main" val="3265232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682BD264-5757-416A-BF61-399BD2706B78}"/>
              </a:ext>
            </a:extLst>
          </p:cNvPr>
          <p:cNvSpPr/>
          <p:nvPr/>
        </p:nvSpPr>
        <p:spPr>
          <a:xfrm>
            <a:off x="3811836" y="379549"/>
            <a:ext cx="8126776" cy="988322"/>
          </a:xfrm>
          <a:prstGeom prst="rect">
            <a:avLst/>
          </a:prstGeom>
          <a:solidFill>
            <a:srgbClr val="175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7" name="5 CuadroTexto">
            <a:extLst>
              <a:ext uri="{FF2B5EF4-FFF2-40B4-BE49-F238E27FC236}">
                <a16:creationId xmlns:a16="http://schemas.microsoft.com/office/drawing/2014/main" id="{09EB56ED-CA58-4466-86B8-537BE94D8E21}"/>
              </a:ext>
            </a:extLst>
          </p:cNvPr>
          <p:cNvSpPr txBox="1"/>
          <p:nvPr/>
        </p:nvSpPr>
        <p:spPr>
          <a:xfrm>
            <a:off x="3894462" y="581322"/>
            <a:ext cx="7788925" cy="584775"/>
          </a:xfrm>
          <a:prstGeom prst="rect">
            <a:avLst/>
          </a:prstGeom>
          <a:noFill/>
        </p:spPr>
        <p:txBody>
          <a:bodyPr wrap="square" rtlCol="0">
            <a:spAutoFit/>
          </a:bodyPr>
          <a:lstStyle/>
          <a:p>
            <a:pPr algn="ctr">
              <a:lnSpc>
                <a:spcPct val="100000"/>
              </a:lnSpc>
              <a:spcBef>
                <a:spcPct val="0"/>
              </a:spcBef>
              <a:buFontTx/>
              <a:buNone/>
            </a:pPr>
            <a:r>
              <a:rPr lang="es-ES" altLang="es-CO" sz="3200" b="1" dirty="0">
                <a:solidFill>
                  <a:schemeClr val="bg1"/>
                </a:solidFill>
                <a:latin typeface="Verdana Bold"/>
              </a:rPr>
              <a:t>TIPOS DE NOVEDAES</a:t>
            </a:r>
            <a:endParaRPr lang="es-ES" altLang="es-CO" sz="2400" b="1" dirty="0">
              <a:solidFill>
                <a:schemeClr val="bg1"/>
              </a:solidFill>
              <a:latin typeface="Verdana Bold"/>
            </a:endParaRPr>
          </a:p>
        </p:txBody>
      </p:sp>
      <p:sp>
        <p:nvSpPr>
          <p:cNvPr id="15" name="Marcador de contenido 1">
            <a:extLst>
              <a:ext uri="{FF2B5EF4-FFF2-40B4-BE49-F238E27FC236}">
                <a16:creationId xmlns:a16="http://schemas.microsoft.com/office/drawing/2014/main" id="{60722518-D978-4035-B6A2-A3D268818F79}"/>
              </a:ext>
            </a:extLst>
          </p:cNvPr>
          <p:cNvSpPr txBox="1">
            <a:spLocks/>
          </p:cNvSpPr>
          <p:nvPr/>
        </p:nvSpPr>
        <p:spPr>
          <a:xfrm>
            <a:off x="759774" y="1983008"/>
            <a:ext cx="10923613" cy="174085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509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es-CO" sz="2400" b="1" dirty="0">
                <a:solidFill>
                  <a:srgbClr val="0070C0"/>
                </a:solidFill>
                <a:latin typeface="Verdana" panose="020B0604030504040204" pitchFamily="34" charset="0"/>
                <a:ea typeface="Verdana" panose="020B0604030504040204" pitchFamily="34" charset="0"/>
                <a:cs typeface="Verdana" panose="020B0604030504040204" pitchFamily="34" charset="0"/>
              </a:rPr>
              <a:t>N20 – Actualización de nivel SISBEN</a:t>
            </a:r>
          </a:p>
          <a:p>
            <a:pPr marL="0" indent="0" algn="just">
              <a:lnSpc>
                <a:spcPct val="150000"/>
              </a:lnSpc>
              <a:buNone/>
            </a:pPr>
            <a:r>
              <a:rPr lang="es-CO" sz="2400" b="1" dirty="0">
                <a:solidFill>
                  <a:srgbClr val="0070C0"/>
                </a:solidFill>
                <a:latin typeface="Verdana" panose="020B0604030504040204" pitchFamily="34" charset="0"/>
                <a:ea typeface="Verdana" panose="020B0604030504040204" pitchFamily="34" charset="0"/>
                <a:cs typeface="Verdana" panose="020B0604030504040204" pitchFamily="34" charset="0"/>
              </a:rPr>
              <a:t>N21 – Tipo de población especial del régimen subsidiado</a:t>
            </a:r>
            <a:endParaRPr lang="es-ES" sz="2400" b="1" dirty="0">
              <a:solidFill>
                <a:srgbClr val="0070C0"/>
              </a:solidFill>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s-ES" sz="2400" b="1" dirty="0">
              <a:solidFill>
                <a:srgbClr val="0070C0"/>
              </a:solidFill>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s-ES" sz="2400" b="1" dirty="0">
              <a:solidFill>
                <a:srgbClr val="0070C0"/>
              </a:solidFill>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es-ES" sz="2400" b="1" dirty="0">
              <a:solidFill>
                <a:srgbClr val="0070C0"/>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4" name="Tabla 3">
            <a:extLst>
              <a:ext uri="{FF2B5EF4-FFF2-40B4-BE49-F238E27FC236}">
                <a16:creationId xmlns:a16="http://schemas.microsoft.com/office/drawing/2014/main" id="{F8D70D88-8D11-44D5-A0F4-0694D0C4B6C5}"/>
              </a:ext>
            </a:extLst>
          </p:cNvPr>
          <p:cNvGraphicFramePr>
            <a:graphicFrameLocks noGrp="1"/>
          </p:cNvGraphicFramePr>
          <p:nvPr>
            <p:extLst>
              <p:ext uri="{D42A27DB-BD31-4B8C-83A1-F6EECF244321}">
                <p14:modId xmlns:p14="http://schemas.microsoft.com/office/powerpoint/2010/main" val="3792491256"/>
              </p:ext>
            </p:extLst>
          </p:nvPr>
        </p:nvGraphicFramePr>
        <p:xfrm>
          <a:off x="1263650" y="3737113"/>
          <a:ext cx="9664700" cy="2286000"/>
        </p:xfrm>
        <a:graphic>
          <a:graphicData uri="http://schemas.openxmlformats.org/drawingml/2006/table">
            <a:tbl>
              <a:tblPr>
                <a:tableStyleId>{5C22544A-7EE6-4342-B048-85BDC9FD1C3A}</a:tableStyleId>
              </a:tblPr>
              <a:tblGrid>
                <a:gridCol w="1003300">
                  <a:extLst>
                    <a:ext uri="{9D8B030D-6E8A-4147-A177-3AD203B41FA5}">
                      <a16:colId xmlns:a16="http://schemas.microsoft.com/office/drawing/2014/main" val="1420593393"/>
                    </a:ext>
                  </a:extLst>
                </a:gridCol>
                <a:gridCol w="2349500">
                  <a:extLst>
                    <a:ext uri="{9D8B030D-6E8A-4147-A177-3AD203B41FA5}">
                      <a16:colId xmlns:a16="http://schemas.microsoft.com/office/drawing/2014/main" val="1143491178"/>
                    </a:ext>
                  </a:extLst>
                </a:gridCol>
                <a:gridCol w="1003300">
                  <a:extLst>
                    <a:ext uri="{9D8B030D-6E8A-4147-A177-3AD203B41FA5}">
                      <a16:colId xmlns:a16="http://schemas.microsoft.com/office/drawing/2014/main" val="2008284791"/>
                    </a:ext>
                  </a:extLst>
                </a:gridCol>
                <a:gridCol w="1066800">
                  <a:extLst>
                    <a:ext uri="{9D8B030D-6E8A-4147-A177-3AD203B41FA5}">
                      <a16:colId xmlns:a16="http://schemas.microsoft.com/office/drawing/2014/main" val="1041173569"/>
                    </a:ext>
                  </a:extLst>
                </a:gridCol>
                <a:gridCol w="4241800">
                  <a:extLst>
                    <a:ext uri="{9D8B030D-6E8A-4147-A177-3AD203B41FA5}">
                      <a16:colId xmlns:a16="http://schemas.microsoft.com/office/drawing/2014/main" val="1300263905"/>
                    </a:ext>
                  </a:extLst>
                </a:gridCol>
              </a:tblGrid>
              <a:tr h="381000">
                <a:tc>
                  <a:txBody>
                    <a:bodyPr/>
                    <a:lstStyle/>
                    <a:p>
                      <a:pPr algn="l" fontAlgn="ctr"/>
                      <a:r>
                        <a:rPr lang="es-ES" sz="1200" u="none" strike="noStrike" dirty="0">
                          <a:effectLst/>
                        </a:rPr>
                        <a:t>Código de novedad</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Descripción de la novedad</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Orden de variables</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Subsidiado</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Observaciones</a:t>
                      </a:r>
                      <a:endParaRPr lang="es-ES" sz="1200" b="1"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2955571447"/>
                  </a:ext>
                </a:extLst>
              </a:tr>
              <a:tr h="952500">
                <a:tc>
                  <a:txBody>
                    <a:bodyPr/>
                    <a:lstStyle/>
                    <a:p>
                      <a:pPr algn="ctr" fontAlgn="ctr"/>
                      <a:r>
                        <a:rPr lang="es-ES" sz="1200" u="none" strike="noStrike" dirty="0">
                          <a:effectLst/>
                        </a:rPr>
                        <a:t>N20</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Actualización de nivel Sisbén</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31</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X</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CO" sz="1200" u="none" strike="noStrike" dirty="0">
                          <a:effectLst/>
                        </a:rPr>
                        <a:t>31 = Nivel Sisbén</a:t>
                      </a:r>
                      <a:br>
                        <a:rPr lang="es-CO" sz="1200" u="none" strike="noStrike" dirty="0">
                          <a:effectLst/>
                        </a:rPr>
                      </a:br>
                      <a:br>
                        <a:rPr lang="es-CO" sz="1200" u="none" strike="noStrike" dirty="0">
                          <a:effectLst/>
                        </a:rPr>
                      </a:br>
                      <a:r>
                        <a:rPr lang="es-CO" sz="1200" u="none" strike="noStrike" dirty="0">
                          <a:effectLst/>
                        </a:rPr>
                        <a:t>Esta novedad la reportan: las EPS, las entidades territoriales y los departamentos que tienen a cargo corregimientos.</a:t>
                      </a:r>
                      <a:endParaRPr lang="es-CO" sz="1200" b="0"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3786641886"/>
                  </a:ext>
                </a:extLst>
              </a:tr>
              <a:tr h="952500">
                <a:tc>
                  <a:txBody>
                    <a:bodyPr/>
                    <a:lstStyle/>
                    <a:p>
                      <a:pPr algn="ctr" fontAlgn="ctr"/>
                      <a:r>
                        <a:rPr lang="es-ES" sz="1200" u="none" strike="noStrike" dirty="0">
                          <a:effectLst/>
                        </a:rPr>
                        <a:t>N21</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CO" sz="1200" u="none" strike="noStrike" dirty="0">
                          <a:effectLst/>
                        </a:rPr>
                        <a:t>Tipo de población especial del régimen subsidiado</a:t>
                      </a:r>
                      <a:endParaRPr lang="es-CO"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30</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X</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CO" sz="1200" u="none" strike="noStrike" dirty="0">
                          <a:effectLst/>
                        </a:rPr>
                        <a:t>30 = Población especial del Régimen Subsidiado.</a:t>
                      </a:r>
                      <a:br>
                        <a:rPr lang="es-CO" sz="1200" u="none" strike="noStrike" dirty="0">
                          <a:effectLst/>
                        </a:rPr>
                      </a:br>
                      <a:br>
                        <a:rPr lang="es-CO" sz="1200" u="none" strike="noStrike" dirty="0">
                          <a:effectLst/>
                        </a:rPr>
                      </a:br>
                      <a:r>
                        <a:rPr lang="es-CO" sz="1200" u="none" strike="noStrike" dirty="0">
                          <a:effectLst/>
                        </a:rPr>
                        <a:t>Esta novedad la reportan: las EPS, las entidades territoriales y los departamentos que tienen a cargo corregimientos.</a:t>
                      </a:r>
                      <a:endParaRPr lang="es-CO" sz="1200" b="0"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692881199"/>
                  </a:ext>
                </a:extLst>
              </a:tr>
            </a:tbl>
          </a:graphicData>
        </a:graphic>
      </p:graphicFrame>
    </p:spTree>
    <p:extLst>
      <p:ext uri="{BB962C8B-B14F-4D97-AF65-F5344CB8AC3E}">
        <p14:creationId xmlns:p14="http://schemas.microsoft.com/office/powerpoint/2010/main" val="3070585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8A07030B-7D4E-4C97-AD2E-24CD50676E94}"/>
              </a:ext>
            </a:extLst>
          </p:cNvPr>
          <p:cNvSpPr>
            <a:spLocks noGrp="1"/>
          </p:cNvSpPr>
          <p:nvPr>
            <p:ph sz="quarter" idx="10"/>
          </p:nvPr>
        </p:nvSpPr>
        <p:spPr>
          <a:xfrm>
            <a:off x="1240287" y="2722309"/>
            <a:ext cx="7410029" cy="3329045"/>
          </a:xfrm>
        </p:spPr>
        <p:txBody>
          <a:bodyPr/>
          <a:lstStyle/>
          <a:p>
            <a:r>
              <a:rPr lang="es-CO" sz="2400" dirty="0">
                <a:latin typeface="Verdana" panose="020B0604030504040204" pitchFamily="34" charset="0"/>
                <a:ea typeface="Verdana" panose="020B0604030504040204" pitchFamily="34" charset="0"/>
                <a:cs typeface="Verdana" panose="020B0604030504040204" pitchFamily="34" charset="0"/>
              </a:rPr>
              <a:t>Marco Normativo</a:t>
            </a:r>
          </a:p>
          <a:p>
            <a:r>
              <a:rPr lang="es-CO" sz="2400" dirty="0">
                <a:latin typeface="Verdana" panose="020B0604030504040204" pitchFamily="34" charset="0"/>
                <a:ea typeface="Verdana" panose="020B0604030504040204" pitchFamily="34" charset="0"/>
                <a:cs typeface="Verdana" panose="020B0604030504040204" pitchFamily="34" charset="0"/>
              </a:rPr>
              <a:t>Definiciones  Básicas</a:t>
            </a:r>
          </a:p>
          <a:p>
            <a:r>
              <a:rPr lang="es-CO" sz="2400" dirty="0">
                <a:latin typeface="Verdana" panose="020B0604030504040204" pitchFamily="34" charset="0"/>
                <a:ea typeface="Verdana" panose="020B0604030504040204" pitchFamily="34" charset="0"/>
                <a:cs typeface="Verdana" panose="020B0604030504040204" pitchFamily="34" charset="0"/>
              </a:rPr>
              <a:t>Calendario Reporte de Información</a:t>
            </a:r>
          </a:p>
          <a:p>
            <a:r>
              <a:rPr lang="es-CO" sz="2400" dirty="0">
                <a:latin typeface="Verdana" panose="020B0604030504040204" pitchFamily="34" charset="0"/>
                <a:ea typeface="Verdana" panose="020B0604030504040204" pitchFamily="34" charset="0"/>
                <a:cs typeface="Verdana" panose="020B0604030504040204" pitchFamily="34" charset="0"/>
              </a:rPr>
              <a:t>Consolidado MS  </a:t>
            </a:r>
          </a:p>
          <a:p>
            <a:r>
              <a:rPr lang="es-CO" sz="2400" dirty="0">
                <a:latin typeface="Verdana" panose="020B0604030504040204" pitchFamily="34" charset="0"/>
                <a:ea typeface="Verdana" panose="020B0604030504040204" pitchFamily="34" charset="0"/>
                <a:cs typeface="Verdana" panose="020B0604030504040204" pitchFamily="34" charset="0"/>
              </a:rPr>
              <a:t>Reporte de Novedades NS</a:t>
            </a:r>
          </a:p>
          <a:p>
            <a:r>
              <a:rPr lang="es-CO" sz="2400" dirty="0">
                <a:latin typeface="Verdana" panose="020B0604030504040204" pitchFamily="34" charset="0"/>
                <a:ea typeface="Verdana" panose="020B0604030504040204" pitchFamily="34" charset="0"/>
                <a:cs typeface="Verdana" panose="020B0604030504040204" pitchFamily="34" charset="0"/>
              </a:rPr>
              <a:t>Tipos de Novedades</a:t>
            </a:r>
          </a:p>
          <a:p>
            <a:pPr marL="363538" indent="0" algn="just">
              <a:lnSpc>
                <a:spcPct val="100000"/>
              </a:lnSpc>
              <a:buNone/>
            </a:pPr>
            <a:endParaRPr lang="es-CO" sz="2400" dirty="0">
              <a:latin typeface="Verdana Bold"/>
            </a:endParaRPr>
          </a:p>
        </p:txBody>
      </p:sp>
      <p:pic>
        <p:nvPicPr>
          <p:cNvPr id="1030" name="Picture 6" descr="Resultado de imagen para agenda">
            <a:extLst>
              <a:ext uri="{FF2B5EF4-FFF2-40B4-BE49-F238E27FC236}">
                <a16:creationId xmlns:a16="http://schemas.microsoft.com/office/drawing/2014/main" id="{1131EBFB-FB39-4E74-97E7-D3F775DE82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3557" y="2359388"/>
            <a:ext cx="3169830" cy="3329045"/>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
        <p:nvSpPr>
          <p:cNvPr id="6" name="Rectángulo 5">
            <a:extLst>
              <a:ext uri="{FF2B5EF4-FFF2-40B4-BE49-F238E27FC236}">
                <a16:creationId xmlns:a16="http://schemas.microsoft.com/office/drawing/2014/main" id="{682BD264-5757-416A-BF61-399BD2706B78}"/>
              </a:ext>
            </a:extLst>
          </p:cNvPr>
          <p:cNvSpPr/>
          <p:nvPr/>
        </p:nvSpPr>
        <p:spPr>
          <a:xfrm>
            <a:off x="3811836" y="379549"/>
            <a:ext cx="8126776" cy="988322"/>
          </a:xfrm>
          <a:prstGeom prst="rect">
            <a:avLst/>
          </a:prstGeom>
          <a:solidFill>
            <a:srgbClr val="175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7" name="5 CuadroTexto">
            <a:extLst>
              <a:ext uri="{FF2B5EF4-FFF2-40B4-BE49-F238E27FC236}">
                <a16:creationId xmlns:a16="http://schemas.microsoft.com/office/drawing/2014/main" id="{09EB56ED-CA58-4466-86B8-537BE94D8E21}"/>
              </a:ext>
            </a:extLst>
          </p:cNvPr>
          <p:cNvSpPr txBox="1"/>
          <p:nvPr/>
        </p:nvSpPr>
        <p:spPr>
          <a:xfrm>
            <a:off x="3894462" y="581322"/>
            <a:ext cx="7788925" cy="584775"/>
          </a:xfrm>
          <a:prstGeom prst="rect">
            <a:avLst/>
          </a:prstGeom>
          <a:noFill/>
        </p:spPr>
        <p:txBody>
          <a:bodyPr wrap="square" rtlCol="0">
            <a:spAutoFit/>
          </a:bodyPr>
          <a:lstStyle/>
          <a:p>
            <a:pPr algn="ctr">
              <a:lnSpc>
                <a:spcPct val="100000"/>
              </a:lnSpc>
              <a:spcBef>
                <a:spcPct val="0"/>
              </a:spcBef>
              <a:buFontTx/>
              <a:buNone/>
            </a:pPr>
            <a:r>
              <a:rPr lang="es-ES" altLang="es-CO" sz="3200" b="1" dirty="0">
                <a:solidFill>
                  <a:schemeClr val="bg1"/>
                </a:solidFill>
                <a:latin typeface="Verdana Bold"/>
              </a:rPr>
              <a:t>AGENDA A DESARROLLAR</a:t>
            </a:r>
          </a:p>
        </p:txBody>
      </p:sp>
    </p:spTree>
    <p:extLst>
      <p:ext uri="{BB962C8B-B14F-4D97-AF65-F5344CB8AC3E}">
        <p14:creationId xmlns:p14="http://schemas.microsoft.com/office/powerpoint/2010/main" val="935876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8A07030B-7D4E-4C97-AD2E-24CD50676E94}"/>
              </a:ext>
            </a:extLst>
          </p:cNvPr>
          <p:cNvSpPr>
            <a:spLocks noGrp="1"/>
          </p:cNvSpPr>
          <p:nvPr>
            <p:ph sz="quarter" idx="10"/>
          </p:nvPr>
        </p:nvSpPr>
        <p:spPr>
          <a:xfrm>
            <a:off x="4919828" y="2171368"/>
            <a:ext cx="5359296" cy="789743"/>
          </a:xfrm>
        </p:spPr>
        <p:txBody>
          <a:bodyPr/>
          <a:lstStyle/>
          <a:p>
            <a:r>
              <a:rPr lang="es-CO" sz="2600" b="1" dirty="0">
                <a:latin typeface="Verdana" panose="020B0604030504040204" pitchFamily="34" charset="0"/>
                <a:ea typeface="Verdana" panose="020B0604030504040204" pitchFamily="34" charset="0"/>
              </a:rPr>
              <a:t>Resolución 4622 de 2016 </a:t>
            </a:r>
          </a:p>
          <a:p>
            <a:endParaRPr lang="es-CO" sz="2400" dirty="0"/>
          </a:p>
          <a:p>
            <a:pPr marL="804863" indent="-441325" algn="just">
              <a:lnSpc>
                <a:spcPct val="100000"/>
              </a:lnSpc>
            </a:pPr>
            <a:endParaRPr lang="es-CO" sz="2400" dirty="0">
              <a:latin typeface="Verdana Bold"/>
            </a:endParaRPr>
          </a:p>
        </p:txBody>
      </p:sp>
      <p:sp>
        <p:nvSpPr>
          <p:cNvPr id="6" name="Rectángulo 5">
            <a:extLst>
              <a:ext uri="{FF2B5EF4-FFF2-40B4-BE49-F238E27FC236}">
                <a16:creationId xmlns:a16="http://schemas.microsoft.com/office/drawing/2014/main" id="{682BD264-5757-416A-BF61-399BD2706B78}"/>
              </a:ext>
            </a:extLst>
          </p:cNvPr>
          <p:cNvSpPr/>
          <p:nvPr/>
        </p:nvSpPr>
        <p:spPr>
          <a:xfrm>
            <a:off x="3811836" y="379549"/>
            <a:ext cx="8126776" cy="988322"/>
          </a:xfrm>
          <a:prstGeom prst="rect">
            <a:avLst/>
          </a:prstGeom>
          <a:solidFill>
            <a:srgbClr val="175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7" name="5 CuadroTexto">
            <a:extLst>
              <a:ext uri="{FF2B5EF4-FFF2-40B4-BE49-F238E27FC236}">
                <a16:creationId xmlns:a16="http://schemas.microsoft.com/office/drawing/2014/main" id="{09EB56ED-CA58-4466-86B8-537BE94D8E21}"/>
              </a:ext>
            </a:extLst>
          </p:cNvPr>
          <p:cNvSpPr txBox="1"/>
          <p:nvPr/>
        </p:nvSpPr>
        <p:spPr>
          <a:xfrm>
            <a:off x="3894462" y="581322"/>
            <a:ext cx="7788925" cy="584775"/>
          </a:xfrm>
          <a:prstGeom prst="rect">
            <a:avLst/>
          </a:prstGeom>
          <a:noFill/>
        </p:spPr>
        <p:txBody>
          <a:bodyPr wrap="square" rtlCol="0">
            <a:spAutoFit/>
          </a:bodyPr>
          <a:lstStyle/>
          <a:p>
            <a:pPr algn="ctr">
              <a:lnSpc>
                <a:spcPct val="100000"/>
              </a:lnSpc>
              <a:spcBef>
                <a:spcPct val="0"/>
              </a:spcBef>
              <a:buFontTx/>
              <a:buNone/>
            </a:pPr>
            <a:r>
              <a:rPr lang="es-ES" altLang="es-CO" sz="3200" b="1" dirty="0">
                <a:solidFill>
                  <a:schemeClr val="bg1"/>
                </a:solidFill>
                <a:latin typeface="Verdana Bold"/>
              </a:rPr>
              <a:t>MARCO NORMATIVO</a:t>
            </a:r>
          </a:p>
        </p:txBody>
      </p:sp>
      <p:sp>
        <p:nvSpPr>
          <p:cNvPr id="8" name="Marcador de contenido 1">
            <a:extLst>
              <a:ext uri="{FF2B5EF4-FFF2-40B4-BE49-F238E27FC236}">
                <a16:creationId xmlns:a16="http://schemas.microsoft.com/office/drawing/2014/main" id="{F1C465CE-5999-4AE2-8F37-8D5F80B73B4B}"/>
              </a:ext>
            </a:extLst>
          </p:cNvPr>
          <p:cNvSpPr txBox="1">
            <a:spLocks/>
          </p:cNvSpPr>
          <p:nvPr/>
        </p:nvSpPr>
        <p:spPr>
          <a:xfrm>
            <a:off x="3894462" y="2961111"/>
            <a:ext cx="7410029" cy="332904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509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s-CO" sz="2400" dirty="0">
                <a:latin typeface="Verdana" panose="020B0604030504040204" pitchFamily="34" charset="0"/>
                <a:ea typeface="Verdana" panose="020B0604030504040204" pitchFamily="34" charset="0"/>
                <a:cs typeface="Verdana" panose="020B0604030504040204" pitchFamily="34" charset="0"/>
              </a:rPr>
              <a:t>Los Procesos de la Base de Datos Única de Afiliados se encuentran reglamentados actualmente por la Resolución 4622 de 2016, por la cual se establece el reporte de los datos de afiliación al Sistema General de Seguridad Social en Salud, a planes voluntarios, Regímenes Especial y de Excepción y de las personas privadas de la libertad bajo la custodia y vigilancia del INPEC.</a:t>
            </a:r>
            <a:endParaRPr lang="es-CO" sz="2400" u="sng" dirty="0">
              <a:latin typeface="Verdana" panose="020B0604030504040204" pitchFamily="34" charset="0"/>
              <a:ea typeface="Verdana" panose="020B0604030504040204" pitchFamily="34" charset="0"/>
              <a:cs typeface="Verdana" panose="020B0604030504040204" pitchFamily="34" charset="0"/>
            </a:endParaRPr>
          </a:p>
          <a:p>
            <a:endParaRPr lang="es-CO" sz="2400" dirty="0">
              <a:latin typeface="Verdana" panose="020B0604030504040204" pitchFamily="34" charset="0"/>
              <a:ea typeface="Verdana" panose="020B0604030504040204" pitchFamily="34" charset="0"/>
            </a:endParaRPr>
          </a:p>
          <a:p>
            <a:endParaRPr lang="es-CO" sz="2400" dirty="0"/>
          </a:p>
          <a:p>
            <a:pPr marL="804863" indent="-441325" algn="just">
              <a:lnSpc>
                <a:spcPct val="100000"/>
              </a:lnSpc>
            </a:pPr>
            <a:endParaRPr lang="es-CO" sz="2400" dirty="0">
              <a:latin typeface="Verdana Bold"/>
            </a:endParaRPr>
          </a:p>
        </p:txBody>
      </p:sp>
      <p:pic>
        <p:nvPicPr>
          <p:cNvPr id="4" name="Gráfico 3" descr="Opinión del cliente ">
            <a:extLst>
              <a:ext uri="{FF2B5EF4-FFF2-40B4-BE49-F238E27FC236}">
                <a16:creationId xmlns:a16="http://schemas.microsoft.com/office/drawing/2014/main" id="{7E79F752-1510-4206-B27B-331C85FFE7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9188" y="2961111"/>
            <a:ext cx="2842591" cy="2842591"/>
          </a:xfrm>
          <a:prstGeom prst="rect">
            <a:avLst/>
          </a:prstGeom>
        </p:spPr>
      </p:pic>
    </p:spTree>
    <p:extLst>
      <p:ext uri="{BB962C8B-B14F-4D97-AF65-F5344CB8AC3E}">
        <p14:creationId xmlns:p14="http://schemas.microsoft.com/office/powerpoint/2010/main" val="2759238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682BD264-5757-416A-BF61-399BD2706B78}"/>
              </a:ext>
            </a:extLst>
          </p:cNvPr>
          <p:cNvSpPr/>
          <p:nvPr/>
        </p:nvSpPr>
        <p:spPr>
          <a:xfrm>
            <a:off x="3811836" y="379549"/>
            <a:ext cx="8126776" cy="988322"/>
          </a:xfrm>
          <a:prstGeom prst="rect">
            <a:avLst/>
          </a:prstGeom>
          <a:solidFill>
            <a:srgbClr val="175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7" name="5 CuadroTexto">
            <a:extLst>
              <a:ext uri="{FF2B5EF4-FFF2-40B4-BE49-F238E27FC236}">
                <a16:creationId xmlns:a16="http://schemas.microsoft.com/office/drawing/2014/main" id="{09EB56ED-CA58-4466-86B8-537BE94D8E21}"/>
              </a:ext>
            </a:extLst>
          </p:cNvPr>
          <p:cNvSpPr txBox="1"/>
          <p:nvPr/>
        </p:nvSpPr>
        <p:spPr>
          <a:xfrm>
            <a:off x="3894462" y="581322"/>
            <a:ext cx="7788925" cy="584775"/>
          </a:xfrm>
          <a:prstGeom prst="rect">
            <a:avLst/>
          </a:prstGeom>
          <a:noFill/>
        </p:spPr>
        <p:txBody>
          <a:bodyPr wrap="square" rtlCol="0">
            <a:spAutoFit/>
          </a:bodyPr>
          <a:lstStyle/>
          <a:p>
            <a:pPr algn="ctr">
              <a:lnSpc>
                <a:spcPct val="100000"/>
              </a:lnSpc>
              <a:spcBef>
                <a:spcPct val="0"/>
              </a:spcBef>
              <a:buFontTx/>
              <a:buNone/>
            </a:pPr>
            <a:r>
              <a:rPr lang="es-ES" altLang="es-CO" sz="3200" b="1" dirty="0">
                <a:solidFill>
                  <a:schemeClr val="bg1"/>
                </a:solidFill>
                <a:latin typeface="Verdana Bold"/>
              </a:rPr>
              <a:t>DEFINICIONES BÁSICAS</a:t>
            </a:r>
            <a:endParaRPr lang="es-ES" altLang="es-CO" sz="2400" b="1" dirty="0">
              <a:solidFill>
                <a:schemeClr val="bg1"/>
              </a:solidFill>
              <a:latin typeface="Verdana Bold"/>
            </a:endParaRPr>
          </a:p>
        </p:txBody>
      </p:sp>
      <p:sp>
        <p:nvSpPr>
          <p:cNvPr id="8" name="Marcador de contenido 1">
            <a:extLst>
              <a:ext uri="{FF2B5EF4-FFF2-40B4-BE49-F238E27FC236}">
                <a16:creationId xmlns:a16="http://schemas.microsoft.com/office/drawing/2014/main" id="{F1C465CE-5999-4AE2-8F37-8D5F80B73B4B}"/>
              </a:ext>
            </a:extLst>
          </p:cNvPr>
          <p:cNvSpPr txBox="1">
            <a:spLocks/>
          </p:cNvSpPr>
          <p:nvPr/>
        </p:nvSpPr>
        <p:spPr>
          <a:xfrm>
            <a:off x="662608" y="1843989"/>
            <a:ext cx="10866783" cy="332904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509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s-CO" sz="2400" dirty="0">
                <a:latin typeface="Verdana" panose="020B0604030504040204" pitchFamily="34" charset="0"/>
                <a:ea typeface="Verdana" panose="020B0604030504040204" pitchFamily="34" charset="0"/>
                <a:cs typeface="Verdana" panose="020B0604030504040204" pitchFamily="34" charset="0"/>
              </a:rPr>
              <a:t>• ¿Qué es el Régimen Subsidiado?  El Régimen Subsidiado es el mecanismo mediante el cual la población más pobre, sin capacidad de pago, tiene acceso a los servicios de salud a través de un subsidio que ofrece el Estado. </a:t>
            </a:r>
          </a:p>
          <a:p>
            <a:pPr marL="0" indent="0" algn="just">
              <a:buNone/>
            </a:pPr>
            <a:r>
              <a:rPr lang="es-CO" sz="2000" dirty="0">
                <a:latin typeface="Verdana" panose="020B0604030504040204" pitchFamily="34" charset="0"/>
                <a:ea typeface="Verdana" panose="020B0604030504040204" pitchFamily="34" charset="0"/>
                <a:cs typeface="Verdana" panose="020B0604030504040204" pitchFamily="34" charset="0"/>
              </a:rPr>
              <a:t> </a:t>
            </a:r>
          </a:p>
          <a:p>
            <a:pPr marL="0" indent="0" algn="just">
              <a:buNone/>
            </a:pPr>
            <a:r>
              <a:rPr lang="es-CO" sz="2400" dirty="0">
                <a:latin typeface="Verdana" panose="020B0604030504040204" pitchFamily="34" charset="0"/>
                <a:ea typeface="Verdana" panose="020B0604030504040204" pitchFamily="34" charset="0"/>
                <a:cs typeface="Verdana" panose="020B0604030504040204" pitchFamily="34" charset="0"/>
              </a:rPr>
              <a:t>• ¿Cómo afiliarse al Régimen Subsidiado?   Para afiliarse al REGIMEN SUBSIDIADO DE SALUD debe tener aplicada la encuesta SISBEN que quiere decir: Sistema de Selección de Beneficiarios y permite establecer en que nivel se encuentra. Esta encuesta es la puerta de entrada a los programas sociales que ofrece el Estado para las personas con más necesidades. Dentro de esos programas esta el acceso a atención en salud a través del Régimen Subsidiado de Salud.</a:t>
            </a:r>
          </a:p>
          <a:p>
            <a:pPr marL="0" indent="0" algn="just">
              <a:buNone/>
            </a:pPr>
            <a:endParaRPr lang="es-CO" sz="2400" u="sng" dirty="0">
              <a:latin typeface="Verdana" panose="020B0604030504040204" pitchFamily="34" charset="0"/>
              <a:ea typeface="Verdana" panose="020B0604030504040204" pitchFamily="34" charset="0"/>
              <a:cs typeface="Verdana" panose="020B0604030504040204" pitchFamily="34" charset="0"/>
            </a:endParaRPr>
          </a:p>
          <a:p>
            <a:endParaRPr lang="es-CO" sz="2400" dirty="0">
              <a:latin typeface="Verdana" panose="020B0604030504040204" pitchFamily="34" charset="0"/>
              <a:ea typeface="Verdana" panose="020B0604030504040204" pitchFamily="34" charset="0"/>
            </a:endParaRPr>
          </a:p>
          <a:p>
            <a:endParaRPr lang="es-CO" sz="2400" dirty="0"/>
          </a:p>
          <a:p>
            <a:pPr marL="804863" indent="-441325" algn="just">
              <a:lnSpc>
                <a:spcPct val="100000"/>
              </a:lnSpc>
            </a:pPr>
            <a:endParaRPr lang="es-CO" sz="2400" dirty="0">
              <a:latin typeface="Verdana Bold"/>
            </a:endParaRPr>
          </a:p>
        </p:txBody>
      </p:sp>
    </p:spTree>
    <p:extLst>
      <p:ext uri="{BB962C8B-B14F-4D97-AF65-F5344CB8AC3E}">
        <p14:creationId xmlns:p14="http://schemas.microsoft.com/office/powerpoint/2010/main" val="3125405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682BD264-5757-416A-BF61-399BD2706B78}"/>
              </a:ext>
            </a:extLst>
          </p:cNvPr>
          <p:cNvSpPr/>
          <p:nvPr/>
        </p:nvSpPr>
        <p:spPr>
          <a:xfrm>
            <a:off x="3811836" y="379549"/>
            <a:ext cx="8126776" cy="988322"/>
          </a:xfrm>
          <a:prstGeom prst="rect">
            <a:avLst/>
          </a:prstGeom>
          <a:solidFill>
            <a:srgbClr val="175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7" name="5 CuadroTexto">
            <a:extLst>
              <a:ext uri="{FF2B5EF4-FFF2-40B4-BE49-F238E27FC236}">
                <a16:creationId xmlns:a16="http://schemas.microsoft.com/office/drawing/2014/main" id="{09EB56ED-CA58-4466-86B8-537BE94D8E21}"/>
              </a:ext>
            </a:extLst>
          </p:cNvPr>
          <p:cNvSpPr txBox="1"/>
          <p:nvPr/>
        </p:nvSpPr>
        <p:spPr>
          <a:xfrm>
            <a:off x="2947930" y="642877"/>
            <a:ext cx="9854587" cy="461665"/>
          </a:xfrm>
          <a:prstGeom prst="rect">
            <a:avLst/>
          </a:prstGeom>
          <a:noFill/>
        </p:spPr>
        <p:txBody>
          <a:bodyPr wrap="square" rtlCol="0">
            <a:spAutoFit/>
          </a:bodyPr>
          <a:lstStyle/>
          <a:p>
            <a:pPr algn="ctr">
              <a:lnSpc>
                <a:spcPct val="100000"/>
              </a:lnSpc>
              <a:spcBef>
                <a:spcPct val="0"/>
              </a:spcBef>
              <a:buFontTx/>
              <a:buNone/>
            </a:pPr>
            <a:r>
              <a:rPr lang="es-ES" altLang="es-CO" sz="2400" b="1" dirty="0">
                <a:solidFill>
                  <a:schemeClr val="bg1"/>
                </a:solidFill>
                <a:latin typeface="Verdana Bold"/>
              </a:rPr>
              <a:t>CALENDARIO REPORTE DE INFORMACIÓN</a:t>
            </a:r>
          </a:p>
        </p:txBody>
      </p:sp>
      <p:sp>
        <p:nvSpPr>
          <p:cNvPr id="8" name="Marcador de contenido 1">
            <a:extLst>
              <a:ext uri="{FF2B5EF4-FFF2-40B4-BE49-F238E27FC236}">
                <a16:creationId xmlns:a16="http://schemas.microsoft.com/office/drawing/2014/main" id="{F1C465CE-5999-4AE2-8F37-8D5F80B73B4B}"/>
              </a:ext>
            </a:extLst>
          </p:cNvPr>
          <p:cNvSpPr txBox="1">
            <a:spLocks/>
          </p:cNvSpPr>
          <p:nvPr/>
        </p:nvSpPr>
        <p:spPr>
          <a:xfrm>
            <a:off x="341364" y="1813203"/>
            <a:ext cx="6443431" cy="466524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509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s-CO" sz="2000" dirty="0">
                <a:latin typeface="Verdana" panose="020B0604030504040204" pitchFamily="34" charset="0"/>
                <a:ea typeface="Verdana" panose="020B0604030504040204" pitchFamily="34" charset="0"/>
                <a:cs typeface="Verdana" panose="020B0604030504040204" pitchFamily="34" charset="0"/>
              </a:rPr>
              <a:t>Las entidades que administran las afiliaciones en los distintos regímenes participaran el los Procesos de la BDUA de acuerdo con el siguiente calendario:  </a:t>
            </a:r>
          </a:p>
          <a:p>
            <a:pPr marL="0" indent="0" algn="just">
              <a:buNone/>
            </a:pPr>
            <a:endParaRPr lang="es-CO" sz="600" dirty="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CO" sz="2000" dirty="0">
                <a:latin typeface="Verdana" panose="020B0604030504040204" pitchFamily="34" charset="0"/>
                <a:ea typeface="Verdana" panose="020B0604030504040204" pitchFamily="34" charset="0"/>
                <a:cs typeface="Verdana" panose="020B0604030504040204" pitchFamily="34" charset="0"/>
              </a:rPr>
              <a:t>a) Los Procesos de la BDUA, se realizarán únicamente en las semanas del mes que tengan mínimo 4 días hábiles, y se denominarán "Semana de Proceso BDUA". </a:t>
            </a:r>
          </a:p>
          <a:p>
            <a:pPr marL="0" indent="0" algn="just">
              <a:buNone/>
            </a:pPr>
            <a:r>
              <a:rPr lang="es-CO" sz="600" dirty="0">
                <a:latin typeface="Verdana" panose="020B0604030504040204" pitchFamily="34" charset="0"/>
                <a:ea typeface="Verdana" panose="020B0604030504040204" pitchFamily="34" charset="0"/>
                <a:cs typeface="Verdana" panose="020B0604030504040204" pitchFamily="34" charset="0"/>
              </a:rPr>
              <a:t> </a:t>
            </a:r>
          </a:p>
          <a:p>
            <a:pPr marL="0" indent="0" algn="just">
              <a:buNone/>
            </a:pPr>
            <a:r>
              <a:rPr lang="es-CO" sz="2000" dirty="0">
                <a:latin typeface="Verdana" panose="020B0604030504040204" pitchFamily="34" charset="0"/>
                <a:ea typeface="Verdana" panose="020B0604030504040204" pitchFamily="34" charset="0"/>
                <a:cs typeface="Verdana" panose="020B0604030504040204" pitchFamily="34" charset="0"/>
              </a:rPr>
              <a:t>b) El último día hábil de la última “Semana de Proceso BDUA” de cada mes, se realizará el proceso de actualización del Régimen Subsidiado de la BDUA para las Entidades Territoriales, Departamentos que tengan a su cargo corregimientos departamentales y el INPEC, con respuesta el siguiente día hábil. </a:t>
            </a:r>
          </a:p>
          <a:p>
            <a:pPr marL="0" indent="0" algn="just">
              <a:buNone/>
            </a:pPr>
            <a:endParaRPr lang="es-CO" sz="2400" dirty="0">
              <a:latin typeface="Verdana" panose="020B0604030504040204" pitchFamily="34" charset="0"/>
              <a:ea typeface="Verdana" panose="020B0604030504040204" pitchFamily="34" charset="0"/>
              <a:cs typeface="Verdana" panose="020B0604030504040204" pitchFamily="34" charset="0"/>
            </a:endParaRPr>
          </a:p>
          <a:p>
            <a:pPr marL="0" indent="0" algn="just">
              <a:buNone/>
            </a:pPr>
            <a:endParaRPr lang="es-CO" sz="2400" u="sng" dirty="0">
              <a:latin typeface="Verdana" panose="020B0604030504040204" pitchFamily="34" charset="0"/>
              <a:ea typeface="Verdana" panose="020B0604030504040204" pitchFamily="34" charset="0"/>
              <a:cs typeface="Verdana" panose="020B0604030504040204" pitchFamily="34" charset="0"/>
            </a:endParaRPr>
          </a:p>
          <a:p>
            <a:endParaRPr lang="es-CO" sz="2400" dirty="0">
              <a:latin typeface="Verdana" panose="020B0604030504040204" pitchFamily="34" charset="0"/>
              <a:ea typeface="Verdana" panose="020B0604030504040204" pitchFamily="34" charset="0"/>
            </a:endParaRPr>
          </a:p>
          <a:p>
            <a:endParaRPr lang="es-CO" sz="2400" dirty="0"/>
          </a:p>
          <a:p>
            <a:pPr marL="804863" indent="-441325" algn="just">
              <a:lnSpc>
                <a:spcPct val="100000"/>
              </a:lnSpc>
            </a:pPr>
            <a:endParaRPr lang="es-CO" sz="2400" dirty="0">
              <a:latin typeface="Verdana Bold"/>
            </a:endParaRPr>
          </a:p>
        </p:txBody>
      </p:sp>
      <p:sp>
        <p:nvSpPr>
          <p:cNvPr id="2" name="Rectángulo 1">
            <a:extLst>
              <a:ext uri="{FF2B5EF4-FFF2-40B4-BE49-F238E27FC236}">
                <a16:creationId xmlns:a16="http://schemas.microsoft.com/office/drawing/2014/main" id="{0A8FB2A9-3C1E-4841-A299-539D2497BA63}"/>
              </a:ext>
            </a:extLst>
          </p:cNvPr>
          <p:cNvSpPr/>
          <p:nvPr/>
        </p:nvSpPr>
        <p:spPr>
          <a:xfrm>
            <a:off x="7076654" y="3057939"/>
            <a:ext cx="1299307" cy="636104"/>
          </a:xfrm>
          <a:prstGeom prst="rect">
            <a:avLst/>
          </a:prstGeom>
          <a:solidFill>
            <a:srgbClr val="6699FF"/>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a:t>Proceso</a:t>
            </a:r>
          </a:p>
        </p:txBody>
      </p:sp>
      <p:sp>
        <p:nvSpPr>
          <p:cNvPr id="9" name="Rectángulo 8">
            <a:extLst>
              <a:ext uri="{FF2B5EF4-FFF2-40B4-BE49-F238E27FC236}">
                <a16:creationId xmlns:a16="http://schemas.microsoft.com/office/drawing/2014/main" id="{598C87CB-372E-4EBF-9FE3-B09D4B86B027}"/>
              </a:ext>
            </a:extLst>
          </p:cNvPr>
          <p:cNvSpPr/>
          <p:nvPr/>
        </p:nvSpPr>
        <p:spPr>
          <a:xfrm>
            <a:off x="8375373" y="3057939"/>
            <a:ext cx="954281" cy="636104"/>
          </a:xfrm>
          <a:prstGeom prst="rect">
            <a:avLst/>
          </a:prstGeom>
          <a:solidFill>
            <a:srgbClr val="6699FF"/>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a:t>Días</a:t>
            </a:r>
          </a:p>
        </p:txBody>
      </p:sp>
      <p:sp>
        <p:nvSpPr>
          <p:cNvPr id="10" name="Rectángulo 9">
            <a:extLst>
              <a:ext uri="{FF2B5EF4-FFF2-40B4-BE49-F238E27FC236}">
                <a16:creationId xmlns:a16="http://schemas.microsoft.com/office/drawing/2014/main" id="{B534C716-2E51-479B-ADF9-8C94CA5D29D3}"/>
              </a:ext>
            </a:extLst>
          </p:cNvPr>
          <p:cNvSpPr/>
          <p:nvPr/>
        </p:nvSpPr>
        <p:spPr>
          <a:xfrm>
            <a:off x="9332723" y="3057939"/>
            <a:ext cx="2513121" cy="636104"/>
          </a:xfrm>
          <a:prstGeom prst="rect">
            <a:avLst/>
          </a:prstGeom>
          <a:solidFill>
            <a:srgbClr val="6699FF"/>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a:t>Entidades a Reportar</a:t>
            </a:r>
          </a:p>
        </p:txBody>
      </p:sp>
      <p:sp>
        <p:nvSpPr>
          <p:cNvPr id="11" name="Rectángulo 10">
            <a:extLst>
              <a:ext uri="{FF2B5EF4-FFF2-40B4-BE49-F238E27FC236}">
                <a16:creationId xmlns:a16="http://schemas.microsoft.com/office/drawing/2014/main" id="{1F98111F-D7F3-43CD-A1A6-C573ACA7193F}"/>
              </a:ext>
            </a:extLst>
          </p:cNvPr>
          <p:cNvSpPr/>
          <p:nvPr/>
        </p:nvSpPr>
        <p:spPr>
          <a:xfrm>
            <a:off x="9337514" y="3694043"/>
            <a:ext cx="2513122" cy="1394791"/>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400" b="1" dirty="0">
                <a:solidFill>
                  <a:schemeClr val="accent5"/>
                </a:solidFill>
              </a:rPr>
              <a:t>Régimen Subsidiado:</a:t>
            </a:r>
          </a:p>
          <a:p>
            <a:r>
              <a:rPr lang="es-ES" sz="1400" b="1" dirty="0">
                <a:solidFill>
                  <a:schemeClr val="accent5"/>
                </a:solidFill>
              </a:rPr>
              <a:t>Las Entidades Territoriales, los Departamentos que tenga a cargo corregimientos y el INPEC.</a:t>
            </a:r>
          </a:p>
        </p:txBody>
      </p:sp>
      <p:sp>
        <p:nvSpPr>
          <p:cNvPr id="13" name="Rectángulo 12">
            <a:extLst>
              <a:ext uri="{FF2B5EF4-FFF2-40B4-BE49-F238E27FC236}">
                <a16:creationId xmlns:a16="http://schemas.microsoft.com/office/drawing/2014/main" id="{2DFC7B3D-9459-4B3E-A8E1-55EF117C3B3A}"/>
              </a:ext>
            </a:extLst>
          </p:cNvPr>
          <p:cNvSpPr/>
          <p:nvPr/>
        </p:nvSpPr>
        <p:spPr>
          <a:xfrm>
            <a:off x="8375374" y="3697356"/>
            <a:ext cx="957346" cy="1394791"/>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400" b="1" dirty="0">
                <a:solidFill>
                  <a:schemeClr val="accent5"/>
                </a:solidFill>
              </a:rPr>
              <a:t>Último día hábil de la semana y el mes.</a:t>
            </a:r>
          </a:p>
        </p:txBody>
      </p:sp>
      <p:sp>
        <p:nvSpPr>
          <p:cNvPr id="14" name="Rectángulo 13">
            <a:extLst>
              <a:ext uri="{FF2B5EF4-FFF2-40B4-BE49-F238E27FC236}">
                <a16:creationId xmlns:a16="http://schemas.microsoft.com/office/drawing/2014/main" id="{83694758-EEBA-4920-96C6-28703E3F1624}"/>
              </a:ext>
            </a:extLst>
          </p:cNvPr>
          <p:cNvSpPr/>
          <p:nvPr/>
        </p:nvSpPr>
        <p:spPr>
          <a:xfrm>
            <a:off x="7074259" y="3697356"/>
            <a:ext cx="1304303" cy="1394791"/>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400" b="1" dirty="0">
                <a:solidFill>
                  <a:schemeClr val="accent5"/>
                </a:solidFill>
              </a:rPr>
              <a:t>Última Semana del mes (con mínimo 4 días hábiles).</a:t>
            </a:r>
          </a:p>
        </p:txBody>
      </p:sp>
    </p:spTree>
    <p:extLst>
      <p:ext uri="{BB962C8B-B14F-4D97-AF65-F5344CB8AC3E}">
        <p14:creationId xmlns:p14="http://schemas.microsoft.com/office/powerpoint/2010/main" val="2348004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682BD264-5757-416A-BF61-399BD2706B78}"/>
              </a:ext>
            </a:extLst>
          </p:cNvPr>
          <p:cNvSpPr/>
          <p:nvPr/>
        </p:nvSpPr>
        <p:spPr>
          <a:xfrm>
            <a:off x="3811836" y="379549"/>
            <a:ext cx="8126776" cy="988322"/>
          </a:xfrm>
          <a:prstGeom prst="rect">
            <a:avLst/>
          </a:prstGeom>
          <a:solidFill>
            <a:srgbClr val="175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7" name="5 CuadroTexto">
            <a:extLst>
              <a:ext uri="{FF2B5EF4-FFF2-40B4-BE49-F238E27FC236}">
                <a16:creationId xmlns:a16="http://schemas.microsoft.com/office/drawing/2014/main" id="{09EB56ED-CA58-4466-86B8-537BE94D8E21}"/>
              </a:ext>
            </a:extLst>
          </p:cNvPr>
          <p:cNvSpPr txBox="1"/>
          <p:nvPr/>
        </p:nvSpPr>
        <p:spPr>
          <a:xfrm>
            <a:off x="2947930" y="642877"/>
            <a:ext cx="9854587" cy="461665"/>
          </a:xfrm>
          <a:prstGeom prst="rect">
            <a:avLst/>
          </a:prstGeom>
          <a:noFill/>
        </p:spPr>
        <p:txBody>
          <a:bodyPr wrap="square" rtlCol="0">
            <a:spAutoFit/>
          </a:bodyPr>
          <a:lstStyle/>
          <a:p>
            <a:pPr algn="ctr">
              <a:lnSpc>
                <a:spcPct val="100000"/>
              </a:lnSpc>
              <a:spcBef>
                <a:spcPct val="0"/>
              </a:spcBef>
              <a:buFontTx/>
              <a:buNone/>
            </a:pPr>
            <a:r>
              <a:rPr lang="es-ES" altLang="es-CO" sz="2400" b="1" dirty="0">
                <a:solidFill>
                  <a:schemeClr val="bg1"/>
                </a:solidFill>
                <a:latin typeface="Verdana Bold"/>
              </a:rPr>
              <a:t>CALENDARIO REPORTE DE INFORMACIÓN</a:t>
            </a:r>
          </a:p>
        </p:txBody>
      </p:sp>
      <p:pic>
        <p:nvPicPr>
          <p:cNvPr id="3" name="Imagen 2">
            <a:extLst>
              <a:ext uri="{FF2B5EF4-FFF2-40B4-BE49-F238E27FC236}">
                <a16:creationId xmlns:a16="http://schemas.microsoft.com/office/drawing/2014/main" id="{91231F48-61D0-49C6-B36F-C9566E1D6F75}"/>
              </a:ext>
            </a:extLst>
          </p:cNvPr>
          <p:cNvPicPr>
            <a:picLocks noChangeAspect="1"/>
          </p:cNvPicPr>
          <p:nvPr/>
        </p:nvPicPr>
        <p:blipFill>
          <a:blip r:embed="rId2"/>
          <a:stretch>
            <a:fillRect/>
          </a:stretch>
        </p:blipFill>
        <p:spPr>
          <a:xfrm>
            <a:off x="1718852" y="1471614"/>
            <a:ext cx="8754295" cy="5386386"/>
          </a:xfrm>
          <a:prstGeom prst="rect">
            <a:avLst/>
          </a:prstGeom>
        </p:spPr>
      </p:pic>
    </p:spTree>
    <p:extLst>
      <p:ext uri="{BB962C8B-B14F-4D97-AF65-F5344CB8AC3E}">
        <p14:creationId xmlns:p14="http://schemas.microsoft.com/office/powerpoint/2010/main" val="3993533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682BD264-5757-416A-BF61-399BD2706B78}"/>
              </a:ext>
            </a:extLst>
          </p:cNvPr>
          <p:cNvSpPr/>
          <p:nvPr/>
        </p:nvSpPr>
        <p:spPr>
          <a:xfrm>
            <a:off x="3684104" y="379549"/>
            <a:ext cx="8254508" cy="988322"/>
          </a:xfrm>
          <a:prstGeom prst="rect">
            <a:avLst/>
          </a:prstGeom>
          <a:solidFill>
            <a:srgbClr val="175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7" name="5 CuadroTexto">
            <a:extLst>
              <a:ext uri="{FF2B5EF4-FFF2-40B4-BE49-F238E27FC236}">
                <a16:creationId xmlns:a16="http://schemas.microsoft.com/office/drawing/2014/main" id="{09EB56ED-CA58-4466-86B8-537BE94D8E21}"/>
              </a:ext>
            </a:extLst>
          </p:cNvPr>
          <p:cNvSpPr txBox="1"/>
          <p:nvPr/>
        </p:nvSpPr>
        <p:spPr>
          <a:xfrm>
            <a:off x="3684104" y="590288"/>
            <a:ext cx="7999283" cy="584775"/>
          </a:xfrm>
          <a:prstGeom prst="rect">
            <a:avLst/>
          </a:prstGeom>
          <a:noFill/>
        </p:spPr>
        <p:txBody>
          <a:bodyPr wrap="square" rtlCol="0">
            <a:spAutoFit/>
          </a:bodyPr>
          <a:lstStyle/>
          <a:p>
            <a:pPr algn="ctr">
              <a:lnSpc>
                <a:spcPct val="100000"/>
              </a:lnSpc>
              <a:spcBef>
                <a:spcPct val="0"/>
              </a:spcBef>
              <a:buFontTx/>
              <a:buNone/>
            </a:pPr>
            <a:r>
              <a:rPr lang="es-ES" altLang="es-CO" sz="3200" b="1" dirty="0">
                <a:solidFill>
                  <a:schemeClr val="bg1"/>
                </a:solidFill>
                <a:latin typeface="Verdana Bold"/>
              </a:rPr>
              <a:t>CONSOLIDADO MS  </a:t>
            </a:r>
            <a:r>
              <a:rPr lang="es-ES" altLang="es-CO" sz="2400" b="1" dirty="0">
                <a:solidFill>
                  <a:schemeClr val="bg1"/>
                </a:solidFill>
                <a:latin typeface="Verdana Bold"/>
              </a:rPr>
              <a:t>Previo y Definitivo</a:t>
            </a:r>
          </a:p>
        </p:txBody>
      </p:sp>
      <p:sp>
        <p:nvSpPr>
          <p:cNvPr id="8" name="Marcador de contenido 1">
            <a:extLst>
              <a:ext uri="{FF2B5EF4-FFF2-40B4-BE49-F238E27FC236}">
                <a16:creationId xmlns:a16="http://schemas.microsoft.com/office/drawing/2014/main" id="{F1C465CE-5999-4AE2-8F37-8D5F80B73B4B}"/>
              </a:ext>
            </a:extLst>
          </p:cNvPr>
          <p:cNvSpPr txBox="1">
            <a:spLocks/>
          </p:cNvSpPr>
          <p:nvPr/>
        </p:nvSpPr>
        <p:spPr>
          <a:xfrm>
            <a:off x="657578" y="1764477"/>
            <a:ext cx="10866783" cy="332904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509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s-CO" sz="2000" dirty="0">
                <a:latin typeface="Verdana" panose="020B0604030504040204" pitchFamily="34" charset="0"/>
                <a:ea typeface="Verdana" panose="020B0604030504040204" pitchFamily="34" charset="0"/>
                <a:cs typeface="Verdana" panose="020B0604030504040204" pitchFamily="34" charset="0"/>
              </a:rPr>
              <a:t>Consolidado que describe la población de cada Municipio y Departamento, Previo, luego de la ocurrencia de la totalidad de Procesos BDUA del mes y Definitivo, luego de la ocurrencia del Proceso de Novedades Municipios BDUA. </a:t>
            </a:r>
          </a:p>
          <a:p>
            <a:pPr marL="0" indent="0" algn="just">
              <a:buNone/>
            </a:pPr>
            <a:r>
              <a:rPr lang="es-CO" sz="3600" b="1" dirty="0">
                <a:latin typeface="Verdana" panose="020B0604030504040204" pitchFamily="34" charset="0"/>
                <a:ea typeface="Verdana" panose="020B0604030504040204" pitchFamily="34" charset="0"/>
                <a:cs typeface="Verdana" panose="020B0604030504040204" pitchFamily="34" charset="0"/>
              </a:rPr>
              <a:t>	</a:t>
            </a:r>
            <a:r>
              <a:rPr lang="es-CO" sz="3000" b="1" dirty="0">
                <a:latin typeface="Verdana" panose="020B0604030504040204" pitchFamily="34" charset="0"/>
                <a:ea typeface="Verdana" panose="020B0604030504040204" pitchFamily="34" charset="0"/>
                <a:cs typeface="Verdana" panose="020B0604030504040204" pitchFamily="34" charset="0"/>
              </a:rPr>
              <a:t>MSxxxxxddmmaaa.zip </a:t>
            </a:r>
          </a:p>
          <a:p>
            <a:pPr marL="0" indent="0" algn="just">
              <a:buNone/>
            </a:pPr>
            <a:endParaRPr lang="es-CO" sz="2400" u="sng" dirty="0">
              <a:latin typeface="Verdana" panose="020B0604030504040204" pitchFamily="34" charset="0"/>
              <a:ea typeface="Verdana" panose="020B0604030504040204" pitchFamily="34" charset="0"/>
              <a:cs typeface="Verdana" panose="020B0604030504040204" pitchFamily="34" charset="0"/>
            </a:endParaRPr>
          </a:p>
          <a:p>
            <a:endParaRPr lang="es-CO" sz="2400" dirty="0">
              <a:latin typeface="Verdana" panose="020B0604030504040204" pitchFamily="34" charset="0"/>
              <a:ea typeface="Verdana" panose="020B0604030504040204" pitchFamily="34" charset="0"/>
            </a:endParaRPr>
          </a:p>
          <a:p>
            <a:endParaRPr lang="es-CO" sz="2400" dirty="0"/>
          </a:p>
          <a:p>
            <a:pPr marL="804863" indent="-441325" algn="just">
              <a:lnSpc>
                <a:spcPct val="100000"/>
              </a:lnSpc>
            </a:pPr>
            <a:endParaRPr lang="es-CO" sz="2400" dirty="0">
              <a:latin typeface="Verdana Bold"/>
            </a:endParaRPr>
          </a:p>
        </p:txBody>
      </p:sp>
      <p:pic>
        <p:nvPicPr>
          <p:cNvPr id="5" name="Imagen 4">
            <a:extLst>
              <a:ext uri="{FF2B5EF4-FFF2-40B4-BE49-F238E27FC236}">
                <a16:creationId xmlns:a16="http://schemas.microsoft.com/office/drawing/2014/main" id="{1CAD3646-280C-49B9-A1AE-0FDA03DDD366}"/>
              </a:ext>
            </a:extLst>
          </p:cNvPr>
          <p:cNvPicPr>
            <a:picLocks noChangeAspect="1"/>
          </p:cNvPicPr>
          <p:nvPr/>
        </p:nvPicPr>
        <p:blipFill rotWithShape="1">
          <a:blip r:embed="rId2"/>
          <a:srcRect l="21651" t="22122" r="23225" b="54202"/>
          <a:stretch/>
        </p:blipFill>
        <p:spPr>
          <a:xfrm>
            <a:off x="2137749" y="3721146"/>
            <a:ext cx="7325808" cy="1768982"/>
          </a:xfrm>
          <a:prstGeom prst="rect">
            <a:avLst/>
          </a:prstGeom>
        </p:spPr>
      </p:pic>
      <p:sp>
        <p:nvSpPr>
          <p:cNvPr id="9" name="Marcador de contenido 1">
            <a:extLst>
              <a:ext uri="{FF2B5EF4-FFF2-40B4-BE49-F238E27FC236}">
                <a16:creationId xmlns:a16="http://schemas.microsoft.com/office/drawing/2014/main" id="{4E756022-933A-40E0-9B95-F54599804A62}"/>
              </a:ext>
            </a:extLst>
          </p:cNvPr>
          <p:cNvSpPr txBox="1">
            <a:spLocks/>
          </p:cNvSpPr>
          <p:nvPr/>
        </p:nvSpPr>
        <p:spPr>
          <a:xfrm>
            <a:off x="657578" y="6065254"/>
            <a:ext cx="10861753" cy="79274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509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pt-BR" sz="2000" dirty="0">
                <a:latin typeface="Verdana" panose="020B0604030504040204" pitchFamily="34" charset="0"/>
                <a:ea typeface="Verdana" panose="020B0604030504040204" pitchFamily="34" charset="0"/>
                <a:cs typeface="Verdana" panose="020B0604030504040204" pitchFamily="34" charset="0"/>
              </a:rPr>
              <a:t>94401460,CCF002,,,RC,1036518939,SERNA,,DANIEL,ALEJANDRO, 21/01/2001,M,F,,5,1,,,05,001,R,01/04/2004,09/06/2008,,,5,6,ST, AC,01/07/2014</a:t>
            </a:r>
            <a:endParaRPr lang="es-CO" sz="20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272580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682BD264-5757-416A-BF61-399BD2706B78}"/>
              </a:ext>
            </a:extLst>
          </p:cNvPr>
          <p:cNvSpPr/>
          <p:nvPr/>
        </p:nvSpPr>
        <p:spPr>
          <a:xfrm>
            <a:off x="3811836" y="379549"/>
            <a:ext cx="8126776" cy="988322"/>
          </a:xfrm>
          <a:prstGeom prst="rect">
            <a:avLst/>
          </a:prstGeom>
          <a:solidFill>
            <a:srgbClr val="175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7" name="5 CuadroTexto">
            <a:extLst>
              <a:ext uri="{FF2B5EF4-FFF2-40B4-BE49-F238E27FC236}">
                <a16:creationId xmlns:a16="http://schemas.microsoft.com/office/drawing/2014/main" id="{09EB56ED-CA58-4466-86B8-537BE94D8E21}"/>
              </a:ext>
            </a:extLst>
          </p:cNvPr>
          <p:cNvSpPr txBox="1"/>
          <p:nvPr/>
        </p:nvSpPr>
        <p:spPr>
          <a:xfrm>
            <a:off x="3894462" y="581322"/>
            <a:ext cx="7788925" cy="584775"/>
          </a:xfrm>
          <a:prstGeom prst="rect">
            <a:avLst/>
          </a:prstGeom>
          <a:noFill/>
        </p:spPr>
        <p:txBody>
          <a:bodyPr wrap="square" rtlCol="0">
            <a:spAutoFit/>
          </a:bodyPr>
          <a:lstStyle/>
          <a:p>
            <a:pPr algn="ctr">
              <a:lnSpc>
                <a:spcPct val="100000"/>
              </a:lnSpc>
              <a:spcBef>
                <a:spcPct val="0"/>
              </a:spcBef>
              <a:buFontTx/>
              <a:buNone/>
            </a:pPr>
            <a:r>
              <a:rPr lang="es-ES" altLang="es-CO" sz="3200" b="1" dirty="0">
                <a:solidFill>
                  <a:schemeClr val="bg1"/>
                </a:solidFill>
                <a:latin typeface="Verdana Bold"/>
              </a:rPr>
              <a:t>REPORTE DE NOVEDADES NS-MN</a:t>
            </a:r>
            <a:endParaRPr lang="es-ES" altLang="es-CO" sz="2400" b="1" dirty="0">
              <a:solidFill>
                <a:schemeClr val="bg1"/>
              </a:solidFill>
              <a:latin typeface="Verdana Bold"/>
            </a:endParaRPr>
          </a:p>
        </p:txBody>
      </p:sp>
      <p:sp>
        <p:nvSpPr>
          <p:cNvPr id="8" name="Marcador de contenido 1">
            <a:extLst>
              <a:ext uri="{FF2B5EF4-FFF2-40B4-BE49-F238E27FC236}">
                <a16:creationId xmlns:a16="http://schemas.microsoft.com/office/drawing/2014/main" id="{F1C465CE-5999-4AE2-8F37-8D5F80B73B4B}"/>
              </a:ext>
            </a:extLst>
          </p:cNvPr>
          <p:cNvSpPr txBox="1">
            <a:spLocks/>
          </p:cNvSpPr>
          <p:nvPr/>
        </p:nvSpPr>
        <p:spPr>
          <a:xfrm>
            <a:off x="657578" y="1764478"/>
            <a:ext cx="10866783" cy="119075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509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s-CO" sz="2000" dirty="0">
                <a:latin typeface="Verdana" panose="020B0604030504040204" pitchFamily="34" charset="0"/>
                <a:ea typeface="Verdana" panose="020B0604030504040204" pitchFamily="34" charset="0"/>
                <a:cs typeface="Verdana" panose="020B0604030504040204" pitchFamily="34" charset="0"/>
              </a:rPr>
              <a:t>NOVEDADES DE ACTUALIZACION DE DATOS. Las entidades deben mantener actualizada la información de sus afiliados mediante el envío de novedades, reportando para ellas el código de la novedad y su fecha de inicio en la estructura referenciada en la normatividad vigente.</a:t>
            </a:r>
            <a:endParaRPr lang="es-CO" sz="2400" dirty="0"/>
          </a:p>
          <a:p>
            <a:pPr marL="804863" indent="-441325" algn="just">
              <a:lnSpc>
                <a:spcPct val="100000"/>
              </a:lnSpc>
            </a:pPr>
            <a:endParaRPr lang="es-CO" sz="2400" dirty="0">
              <a:latin typeface="Verdana Bold"/>
            </a:endParaRPr>
          </a:p>
        </p:txBody>
      </p:sp>
      <p:sp>
        <p:nvSpPr>
          <p:cNvPr id="9" name="Marcador de contenido 1">
            <a:extLst>
              <a:ext uri="{FF2B5EF4-FFF2-40B4-BE49-F238E27FC236}">
                <a16:creationId xmlns:a16="http://schemas.microsoft.com/office/drawing/2014/main" id="{4E756022-933A-40E0-9B95-F54599804A62}"/>
              </a:ext>
            </a:extLst>
          </p:cNvPr>
          <p:cNvSpPr txBox="1">
            <a:spLocks/>
          </p:cNvSpPr>
          <p:nvPr/>
        </p:nvSpPr>
        <p:spPr>
          <a:xfrm>
            <a:off x="1316076" y="5799301"/>
            <a:ext cx="9559848" cy="119075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509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pt-BR" sz="2000" dirty="0">
                <a:latin typeface="Verdana" panose="020B0604030504040204" pitchFamily="34" charset="0"/>
                <a:ea typeface="Verdana" panose="020B0604030504040204" pitchFamily="34" charset="0"/>
                <a:cs typeface="Verdana" panose="020B0604030504040204" pitchFamily="34" charset="0"/>
              </a:rPr>
              <a:t>1,CCF055,CC,60215316,ALVAREZ,CUADROS,ANA,GRACIELA,06/06/1948,08,001,N15,15/05/2019,,,,,,,</a:t>
            </a:r>
            <a:endParaRPr lang="es-CO" sz="2000" b="1"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Tabla 2">
            <a:extLst>
              <a:ext uri="{FF2B5EF4-FFF2-40B4-BE49-F238E27FC236}">
                <a16:creationId xmlns:a16="http://schemas.microsoft.com/office/drawing/2014/main" id="{8E0E7B8A-7F17-48F4-8552-679233731D78}"/>
              </a:ext>
            </a:extLst>
          </p:cNvPr>
          <p:cNvGraphicFramePr>
            <a:graphicFrameLocks noGrp="1"/>
          </p:cNvGraphicFramePr>
          <p:nvPr>
            <p:extLst>
              <p:ext uri="{D42A27DB-BD31-4B8C-83A1-F6EECF244321}">
                <p14:modId xmlns:p14="http://schemas.microsoft.com/office/powerpoint/2010/main" val="1943519347"/>
              </p:ext>
            </p:extLst>
          </p:nvPr>
        </p:nvGraphicFramePr>
        <p:xfrm>
          <a:off x="3281754" y="3097233"/>
          <a:ext cx="5613400" cy="2667000"/>
        </p:xfrm>
        <a:graphic>
          <a:graphicData uri="http://schemas.openxmlformats.org/drawingml/2006/table">
            <a:tbl>
              <a:tblPr>
                <a:tableStyleId>{5C22544A-7EE6-4342-B048-85BDC9FD1C3A}</a:tableStyleId>
              </a:tblPr>
              <a:tblGrid>
                <a:gridCol w="672339">
                  <a:extLst>
                    <a:ext uri="{9D8B030D-6E8A-4147-A177-3AD203B41FA5}">
                      <a16:colId xmlns:a16="http://schemas.microsoft.com/office/drawing/2014/main" val="37604964"/>
                    </a:ext>
                  </a:extLst>
                </a:gridCol>
                <a:gridCol w="1436650">
                  <a:extLst>
                    <a:ext uri="{9D8B030D-6E8A-4147-A177-3AD203B41FA5}">
                      <a16:colId xmlns:a16="http://schemas.microsoft.com/office/drawing/2014/main" val="2888755547"/>
                    </a:ext>
                  </a:extLst>
                </a:gridCol>
                <a:gridCol w="824567">
                  <a:extLst>
                    <a:ext uri="{9D8B030D-6E8A-4147-A177-3AD203B41FA5}">
                      <a16:colId xmlns:a16="http://schemas.microsoft.com/office/drawing/2014/main" val="892000193"/>
                    </a:ext>
                  </a:extLst>
                </a:gridCol>
                <a:gridCol w="1664992">
                  <a:extLst>
                    <a:ext uri="{9D8B030D-6E8A-4147-A177-3AD203B41FA5}">
                      <a16:colId xmlns:a16="http://schemas.microsoft.com/office/drawing/2014/main" val="2758391126"/>
                    </a:ext>
                  </a:extLst>
                </a:gridCol>
                <a:gridCol w="1014852">
                  <a:extLst>
                    <a:ext uri="{9D8B030D-6E8A-4147-A177-3AD203B41FA5}">
                      <a16:colId xmlns:a16="http://schemas.microsoft.com/office/drawing/2014/main" val="1655839810"/>
                    </a:ext>
                  </a:extLst>
                </a:gridCol>
              </a:tblGrid>
              <a:tr h="381000">
                <a:tc>
                  <a:txBody>
                    <a:bodyPr/>
                    <a:lstStyle/>
                    <a:p>
                      <a:pPr algn="ctr" fontAlgn="ctr"/>
                      <a:r>
                        <a:rPr lang="es-ES" sz="1200" u="none" strike="noStrike" dirty="0">
                          <a:effectLst/>
                        </a:rPr>
                        <a:t>Código</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Nombre del Campo</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Longitud</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Valor permitido</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Subsidiado</a:t>
                      </a:r>
                      <a:endParaRPr lang="es-ES" sz="1200" b="1"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1110898471"/>
                  </a:ext>
                </a:extLst>
              </a:tr>
              <a:tr h="571500">
                <a:tc>
                  <a:txBody>
                    <a:bodyPr/>
                    <a:lstStyle/>
                    <a:p>
                      <a:pPr algn="ctr" fontAlgn="ctr"/>
                      <a:r>
                        <a:rPr lang="es-ES" sz="1200" u="none" strike="noStrike" dirty="0">
                          <a:effectLst/>
                        </a:rPr>
                        <a:t> </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Consecutivo de la novedad</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8</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CO" sz="1200" u="none" strike="noStrike" dirty="0">
                          <a:effectLst/>
                        </a:rPr>
                        <a:t>Consecutivo por archivo, iniciando en uno (1)</a:t>
                      </a:r>
                      <a:endParaRPr lang="es-CO"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X</a:t>
                      </a:r>
                      <a:endParaRPr lang="es-ES" sz="1200" b="0"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4003681845"/>
                  </a:ext>
                </a:extLst>
              </a:tr>
              <a:tr h="381000">
                <a:tc>
                  <a:txBody>
                    <a:bodyPr/>
                    <a:lstStyle/>
                    <a:p>
                      <a:pPr algn="ctr" fontAlgn="ctr"/>
                      <a:r>
                        <a:rPr lang="es-ES" sz="1200" u="none" strike="noStrike" dirty="0">
                          <a:effectLst/>
                        </a:rPr>
                        <a:t>12</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Código de Entidad</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6</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 </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X</a:t>
                      </a:r>
                      <a:endParaRPr lang="es-ES" sz="1200" b="0"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1737056516"/>
                  </a:ext>
                </a:extLst>
              </a:tr>
              <a:tr h="762000">
                <a:tc>
                  <a:txBody>
                    <a:bodyPr/>
                    <a:lstStyle/>
                    <a:p>
                      <a:pPr algn="ctr" fontAlgn="ctr"/>
                      <a:r>
                        <a:rPr lang="es-ES" sz="1200" u="none" strike="noStrike" dirty="0">
                          <a:effectLst/>
                        </a:rPr>
                        <a:t>1</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Tipo de documento afiliado</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2</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CO" sz="1200" u="none" strike="noStrike" dirty="0">
                          <a:effectLst/>
                        </a:rPr>
                        <a:t>CN, MS, RC, TI, CC, CE, SC, CD, PA, AS (según el régimen que aplique)</a:t>
                      </a:r>
                      <a:endParaRPr lang="es-CO"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X</a:t>
                      </a:r>
                      <a:endParaRPr lang="es-ES" sz="1200" b="0"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3049903241"/>
                  </a:ext>
                </a:extLst>
              </a:tr>
              <a:tr h="571500">
                <a:tc>
                  <a:txBody>
                    <a:bodyPr/>
                    <a:lstStyle/>
                    <a:p>
                      <a:pPr algn="ctr" fontAlgn="ctr"/>
                      <a:r>
                        <a:rPr lang="es-ES" sz="1200" u="none" strike="noStrike" dirty="0">
                          <a:effectLst/>
                        </a:rPr>
                        <a:t>2</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CO" sz="1200" u="none" strike="noStrike" dirty="0">
                          <a:effectLst/>
                        </a:rPr>
                        <a:t>Número de identificación del afiliado</a:t>
                      </a:r>
                      <a:endParaRPr lang="es-CO"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mar-16</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 </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X</a:t>
                      </a:r>
                      <a:endParaRPr lang="es-ES" sz="1200" b="0"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3768401109"/>
                  </a:ext>
                </a:extLst>
              </a:tr>
            </a:tbl>
          </a:graphicData>
        </a:graphic>
      </p:graphicFrame>
      <p:sp>
        <p:nvSpPr>
          <p:cNvPr id="10" name="Rectángulo 9">
            <a:extLst>
              <a:ext uri="{FF2B5EF4-FFF2-40B4-BE49-F238E27FC236}">
                <a16:creationId xmlns:a16="http://schemas.microsoft.com/office/drawing/2014/main" id="{C08BEF5D-BA10-47F9-ACDE-D2F8CFB28012}"/>
              </a:ext>
            </a:extLst>
          </p:cNvPr>
          <p:cNvSpPr/>
          <p:nvPr/>
        </p:nvSpPr>
        <p:spPr>
          <a:xfrm>
            <a:off x="1316076" y="5922199"/>
            <a:ext cx="342071" cy="358271"/>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1" name="Rectángulo 10">
            <a:extLst>
              <a:ext uri="{FF2B5EF4-FFF2-40B4-BE49-F238E27FC236}">
                <a16:creationId xmlns:a16="http://schemas.microsoft.com/office/drawing/2014/main" id="{84E5A876-3064-42F9-BAD8-FC0D7F961975}"/>
              </a:ext>
            </a:extLst>
          </p:cNvPr>
          <p:cNvSpPr/>
          <p:nvPr/>
        </p:nvSpPr>
        <p:spPr>
          <a:xfrm>
            <a:off x="1658147" y="5922199"/>
            <a:ext cx="1075528" cy="358271"/>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2" name="Rectángulo 11">
            <a:extLst>
              <a:ext uri="{FF2B5EF4-FFF2-40B4-BE49-F238E27FC236}">
                <a16:creationId xmlns:a16="http://schemas.microsoft.com/office/drawing/2014/main" id="{9A27D685-5A19-4E75-B568-13449D4400BE}"/>
              </a:ext>
            </a:extLst>
          </p:cNvPr>
          <p:cNvSpPr/>
          <p:nvPr/>
        </p:nvSpPr>
        <p:spPr>
          <a:xfrm>
            <a:off x="2743990" y="5922199"/>
            <a:ext cx="446885" cy="358271"/>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3" name="Rectángulo 12">
            <a:extLst>
              <a:ext uri="{FF2B5EF4-FFF2-40B4-BE49-F238E27FC236}">
                <a16:creationId xmlns:a16="http://schemas.microsoft.com/office/drawing/2014/main" id="{B633C258-ACAF-427C-8045-FBFDDDB6FEB4}"/>
              </a:ext>
            </a:extLst>
          </p:cNvPr>
          <p:cNvSpPr/>
          <p:nvPr/>
        </p:nvSpPr>
        <p:spPr>
          <a:xfrm>
            <a:off x="3190875" y="5922199"/>
            <a:ext cx="1400175" cy="358271"/>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Tree>
    <p:extLst>
      <p:ext uri="{BB962C8B-B14F-4D97-AF65-F5344CB8AC3E}">
        <p14:creationId xmlns:p14="http://schemas.microsoft.com/office/powerpoint/2010/main" val="3986638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682BD264-5757-416A-BF61-399BD2706B78}"/>
              </a:ext>
            </a:extLst>
          </p:cNvPr>
          <p:cNvSpPr/>
          <p:nvPr/>
        </p:nvSpPr>
        <p:spPr>
          <a:xfrm>
            <a:off x="3811836" y="379549"/>
            <a:ext cx="8126776" cy="988322"/>
          </a:xfrm>
          <a:prstGeom prst="rect">
            <a:avLst/>
          </a:prstGeom>
          <a:solidFill>
            <a:srgbClr val="175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7" name="5 CuadroTexto">
            <a:extLst>
              <a:ext uri="{FF2B5EF4-FFF2-40B4-BE49-F238E27FC236}">
                <a16:creationId xmlns:a16="http://schemas.microsoft.com/office/drawing/2014/main" id="{09EB56ED-CA58-4466-86B8-537BE94D8E21}"/>
              </a:ext>
            </a:extLst>
          </p:cNvPr>
          <p:cNvSpPr txBox="1"/>
          <p:nvPr/>
        </p:nvSpPr>
        <p:spPr>
          <a:xfrm>
            <a:off x="3894462" y="581322"/>
            <a:ext cx="7788925" cy="584775"/>
          </a:xfrm>
          <a:prstGeom prst="rect">
            <a:avLst/>
          </a:prstGeom>
          <a:noFill/>
        </p:spPr>
        <p:txBody>
          <a:bodyPr wrap="square" rtlCol="0">
            <a:spAutoFit/>
          </a:bodyPr>
          <a:lstStyle/>
          <a:p>
            <a:pPr algn="ctr">
              <a:lnSpc>
                <a:spcPct val="100000"/>
              </a:lnSpc>
              <a:spcBef>
                <a:spcPct val="0"/>
              </a:spcBef>
              <a:buFontTx/>
              <a:buNone/>
            </a:pPr>
            <a:r>
              <a:rPr lang="es-ES" altLang="es-CO" sz="3200" b="1" dirty="0">
                <a:solidFill>
                  <a:schemeClr val="bg1"/>
                </a:solidFill>
                <a:latin typeface="Verdana Bold"/>
              </a:rPr>
              <a:t>REPORTE DE NOVEDADES NS-MN</a:t>
            </a:r>
            <a:endParaRPr lang="es-ES" altLang="es-CO" sz="2400" b="1" dirty="0">
              <a:solidFill>
                <a:schemeClr val="bg1"/>
              </a:solidFill>
              <a:latin typeface="Verdana Bold"/>
            </a:endParaRPr>
          </a:p>
        </p:txBody>
      </p:sp>
      <p:sp>
        <p:nvSpPr>
          <p:cNvPr id="9" name="Marcador de contenido 1">
            <a:extLst>
              <a:ext uri="{FF2B5EF4-FFF2-40B4-BE49-F238E27FC236}">
                <a16:creationId xmlns:a16="http://schemas.microsoft.com/office/drawing/2014/main" id="{4E756022-933A-40E0-9B95-F54599804A62}"/>
              </a:ext>
            </a:extLst>
          </p:cNvPr>
          <p:cNvSpPr txBox="1">
            <a:spLocks/>
          </p:cNvSpPr>
          <p:nvPr/>
        </p:nvSpPr>
        <p:spPr>
          <a:xfrm>
            <a:off x="1316076" y="5202957"/>
            <a:ext cx="9559848" cy="98832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509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pt-BR" sz="2000" dirty="0">
                <a:latin typeface="Verdana" panose="020B0604030504040204" pitchFamily="34" charset="0"/>
                <a:ea typeface="Verdana" panose="020B0604030504040204" pitchFamily="34" charset="0"/>
                <a:cs typeface="Verdana" panose="020B0604030504040204" pitchFamily="34" charset="0"/>
              </a:rPr>
              <a:t>1,CCF055,CC,60215316,ALVAREZ,CUADROS,ANA,GRACIELA,06/06/1948,08,001,N15,15/05/2019,,,,,,,</a:t>
            </a:r>
            <a:endParaRPr lang="es-CO" sz="2000" b="1"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2" name="Tabla 1">
            <a:extLst>
              <a:ext uri="{FF2B5EF4-FFF2-40B4-BE49-F238E27FC236}">
                <a16:creationId xmlns:a16="http://schemas.microsoft.com/office/drawing/2014/main" id="{27980F7F-580A-4815-A4C7-DD3FBA1FE7B5}"/>
              </a:ext>
            </a:extLst>
          </p:cNvPr>
          <p:cNvGraphicFramePr>
            <a:graphicFrameLocks noGrp="1"/>
          </p:cNvGraphicFramePr>
          <p:nvPr>
            <p:extLst>
              <p:ext uri="{D42A27DB-BD31-4B8C-83A1-F6EECF244321}">
                <p14:modId xmlns:p14="http://schemas.microsoft.com/office/powerpoint/2010/main" val="831297021"/>
              </p:ext>
            </p:extLst>
          </p:nvPr>
        </p:nvGraphicFramePr>
        <p:xfrm>
          <a:off x="3289300" y="2123247"/>
          <a:ext cx="5613400" cy="2667000"/>
        </p:xfrm>
        <a:graphic>
          <a:graphicData uri="http://schemas.openxmlformats.org/drawingml/2006/table">
            <a:tbl>
              <a:tblPr>
                <a:tableStyleId>{5C22544A-7EE6-4342-B048-85BDC9FD1C3A}</a:tableStyleId>
              </a:tblPr>
              <a:tblGrid>
                <a:gridCol w="672339">
                  <a:extLst>
                    <a:ext uri="{9D8B030D-6E8A-4147-A177-3AD203B41FA5}">
                      <a16:colId xmlns:a16="http://schemas.microsoft.com/office/drawing/2014/main" val="2015093195"/>
                    </a:ext>
                  </a:extLst>
                </a:gridCol>
                <a:gridCol w="1436650">
                  <a:extLst>
                    <a:ext uri="{9D8B030D-6E8A-4147-A177-3AD203B41FA5}">
                      <a16:colId xmlns:a16="http://schemas.microsoft.com/office/drawing/2014/main" val="320054362"/>
                    </a:ext>
                  </a:extLst>
                </a:gridCol>
                <a:gridCol w="824567">
                  <a:extLst>
                    <a:ext uri="{9D8B030D-6E8A-4147-A177-3AD203B41FA5}">
                      <a16:colId xmlns:a16="http://schemas.microsoft.com/office/drawing/2014/main" val="2119982419"/>
                    </a:ext>
                  </a:extLst>
                </a:gridCol>
                <a:gridCol w="1664992">
                  <a:extLst>
                    <a:ext uri="{9D8B030D-6E8A-4147-A177-3AD203B41FA5}">
                      <a16:colId xmlns:a16="http://schemas.microsoft.com/office/drawing/2014/main" val="3482228834"/>
                    </a:ext>
                  </a:extLst>
                </a:gridCol>
                <a:gridCol w="1014852">
                  <a:extLst>
                    <a:ext uri="{9D8B030D-6E8A-4147-A177-3AD203B41FA5}">
                      <a16:colId xmlns:a16="http://schemas.microsoft.com/office/drawing/2014/main" val="2591816518"/>
                    </a:ext>
                  </a:extLst>
                </a:gridCol>
              </a:tblGrid>
              <a:tr h="381000">
                <a:tc>
                  <a:txBody>
                    <a:bodyPr/>
                    <a:lstStyle/>
                    <a:p>
                      <a:pPr algn="ctr" fontAlgn="ctr"/>
                      <a:r>
                        <a:rPr lang="es-ES" sz="1200" u="none" strike="noStrike" dirty="0">
                          <a:effectLst/>
                        </a:rPr>
                        <a:t>Código</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Nombre del Campo</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Longitud</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Valor permitido</a:t>
                      </a:r>
                      <a:endParaRPr lang="es-ES" sz="12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Subsidiado</a:t>
                      </a:r>
                      <a:endParaRPr lang="es-ES" sz="1200" b="1"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1361654315"/>
                  </a:ext>
                </a:extLst>
              </a:tr>
              <a:tr h="381000">
                <a:tc>
                  <a:txBody>
                    <a:bodyPr/>
                    <a:lstStyle/>
                    <a:p>
                      <a:pPr algn="ctr" fontAlgn="ctr"/>
                      <a:r>
                        <a:rPr lang="es-ES" sz="1200" u="none" strike="noStrike" dirty="0">
                          <a:effectLst/>
                        </a:rPr>
                        <a:t>3</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Primer apellido del afiliado</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20</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 </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X</a:t>
                      </a:r>
                      <a:endParaRPr lang="es-ES" sz="1200" b="0"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567025067"/>
                  </a:ext>
                </a:extLst>
              </a:tr>
              <a:tr h="571500">
                <a:tc>
                  <a:txBody>
                    <a:bodyPr/>
                    <a:lstStyle/>
                    <a:p>
                      <a:pPr algn="ctr" fontAlgn="ctr"/>
                      <a:r>
                        <a:rPr lang="es-ES" sz="1200" u="none" strike="noStrike" dirty="0">
                          <a:effectLst/>
                        </a:rPr>
                        <a:t>4</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Segundo apellido del afiliado</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30</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 </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X</a:t>
                      </a:r>
                      <a:br>
                        <a:rPr lang="es-ES" sz="1200" u="none" strike="noStrike" dirty="0">
                          <a:effectLst/>
                        </a:rPr>
                      </a:br>
                      <a:r>
                        <a:rPr lang="es-ES" sz="1200" u="none" strike="noStrike" dirty="0">
                          <a:effectLst/>
                        </a:rPr>
                        <a:t>Vacío</a:t>
                      </a:r>
                      <a:endParaRPr lang="es-ES" sz="1200" b="0"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1060782817"/>
                  </a:ext>
                </a:extLst>
              </a:tr>
              <a:tr h="381000">
                <a:tc>
                  <a:txBody>
                    <a:bodyPr/>
                    <a:lstStyle/>
                    <a:p>
                      <a:pPr algn="ctr" fontAlgn="ctr"/>
                      <a:r>
                        <a:rPr lang="es-ES" sz="1200" u="none" strike="noStrike" dirty="0">
                          <a:effectLst/>
                        </a:rPr>
                        <a:t>5</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Primer nombre del afiliado</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20</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 </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X</a:t>
                      </a:r>
                      <a:endParaRPr lang="es-ES" sz="1200" b="0"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1921143550"/>
                  </a:ext>
                </a:extLst>
              </a:tr>
              <a:tr h="381000">
                <a:tc>
                  <a:txBody>
                    <a:bodyPr/>
                    <a:lstStyle/>
                    <a:p>
                      <a:pPr algn="ctr" fontAlgn="ctr"/>
                      <a:r>
                        <a:rPr lang="es-ES" sz="1200" u="none" strike="noStrike" dirty="0">
                          <a:effectLst/>
                        </a:rPr>
                        <a:t>6</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Segundo nombre del afiliado</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30</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 </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X</a:t>
                      </a:r>
                      <a:br>
                        <a:rPr lang="es-ES" sz="1200" u="none" strike="noStrike" dirty="0">
                          <a:effectLst/>
                        </a:rPr>
                      </a:br>
                      <a:r>
                        <a:rPr lang="es-ES" sz="1200" u="none" strike="noStrike" dirty="0">
                          <a:effectLst/>
                        </a:rPr>
                        <a:t>Vacío</a:t>
                      </a:r>
                      <a:endParaRPr lang="es-ES" sz="1200" b="0"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594583609"/>
                  </a:ext>
                </a:extLst>
              </a:tr>
              <a:tr h="571500">
                <a:tc>
                  <a:txBody>
                    <a:bodyPr/>
                    <a:lstStyle/>
                    <a:p>
                      <a:pPr algn="ctr" fontAlgn="ctr"/>
                      <a:r>
                        <a:rPr lang="es-ES" sz="1200" u="none" strike="noStrike" dirty="0">
                          <a:effectLst/>
                        </a:rPr>
                        <a:t>7</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CO" sz="1200" u="none" strike="noStrike" dirty="0">
                          <a:effectLst/>
                        </a:rPr>
                        <a:t>Fecha de nacimiento del afiliado</a:t>
                      </a:r>
                      <a:endParaRPr lang="es-CO"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10</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l" fontAlgn="ctr"/>
                      <a:r>
                        <a:rPr lang="es-ES" sz="1200" u="none" strike="noStrike" dirty="0">
                          <a:effectLst/>
                        </a:rPr>
                        <a:t>Formato DD/MM/AAAA</a:t>
                      </a:r>
                      <a:endParaRPr lang="es-ES" sz="12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es-ES" sz="1200" u="none" strike="noStrike" dirty="0">
                          <a:effectLst/>
                        </a:rPr>
                        <a:t>X</a:t>
                      </a:r>
                      <a:endParaRPr lang="es-ES" sz="1200" b="0"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4277592737"/>
                  </a:ext>
                </a:extLst>
              </a:tr>
            </a:tbl>
          </a:graphicData>
        </a:graphic>
      </p:graphicFrame>
      <p:sp>
        <p:nvSpPr>
          <p:cNvPr id="14" name="Rectángulo 13">
            <a:extLst>
              <a:ext uri="{FF2B5EF4-FFF2-40B4-BE49-F238E27FC236}">
                <a16:creationId xmlns:a16="http://schemas.microsoft.com/office/drawing/2014/main" id="{5B4C722B-F002-4986-85DD-120DC9093051}"/>
              </a:ext>
            </a:extLst>
          </p:cNvPr>
          <p:cNvSpPr/>
          <p:nvPr/>
        </p:nvSpPr>
        <p:spPr>
          <a:xfrm>
            <a:off x="4568191" y="5325854"/>
            <a:ext cx="1245870" cy="358271"/>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 name="Rectángulo 14">
            <a:extLst>
              <a:ext uri="{FF2B5EF4-FFF2-40B4-BE49-F238E27FC236}">
                <a16:creationId xmlns:a16="http://schemas.microsoft.com/office/drawing/2014/main" id="{A7C990CE-082B-434E-B0D5-7872E7637C26}"/>
              </a:ext>
            </a:extLst>
          </p:cNvPr>
          <p:cNvSpPr/>
          <p:nvPr/>
        </p:nvSpPr>
        <p:spPr>
          <a:xfrm>
            <a:off x="5806442" y="5323081"/>
            <a:ext cx="1379218" cy="358271"/>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6" name="Rectángulo 15">
            <a:extLst>
              <a:ext uri="{FF2B5EF4-FFF2-40B4-BE49-F238E27FC236}">
                <a16:creationId xmlns:a16="http://schemas.microsoft.com/office/drawing/2014/main" id="{27C197DC-E7C8-4D4B-A2F3-C14306563863}"/>
              </a:ext>
            </a:extLst>
          </p:cNvPr>
          <p:cNvSpPr/>
          <p:nvPr/>
        </p:nvSpPr>
        <p:spPr>
          <a:xfrm>
            <a:off x="7185615" y="5323081"/>
            <a:ext cx="624885" cy="358271"/>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7" name="Rectángulo 16">
            <a:extLst>
              <a:ext uri="{FF2B5EF4-FFF2-40B4-BE49-F238E27FC236}">
                <a16:creationId xmlns:a16="http://schemas.microsoft.com/office/drawing/2014/main" id="{800908FF-8656-43E8-BAE0-064C623468B9}"/>
              </a:ext>
            </a:extLst>
          </p:cNvPr>
          <p:cNvSpPr/>
          <p:nvPr/>
        </p:nvSpPr>
        <p:spPr>
          <a:xfrm>
            <a:off x="7810500" y="5323080"/>
            <a:ext cx="1379173" cy="358271"/>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8" name="Rectángulo 17">
            <a:extLst>
              <a:ext uri="{FF2B5EF4-FFF2-40B4-BE49-F238E27FC236}">
                <a16:creationId xmlns:a16="http://schemas.microsoft.com/office/drawing/2014/main" id="{1FD41E2F-6E08-4441-9844-884831D8E562}"/>
              </a:ext>
            </a:extLst>
          </p:cNvPr>
          <p:cNvSpPr/>
          <p:nvPr/>
        </p:nvSpPr>
        <p:spPr>
          <a:xfrm>
            <a:off x="9189673" y="5333031"/>
            <a:ext cx="1615487" cy="358271"/>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Tree>
    <p:extLst>
      <p:ext uri="{BB962C8B-B14F-4D97-AF65-F5344CB8AC3E}">
        <p14:creationId xmlns:p14="http://schemas.microsoft.com/office/powerpoint/2010/main" val="1542399273"/>
      </p:ext>
    </p:extLst>
  </p:cSld>
  <p:clrMapOvr>
    <a:masterClrMapping/>
  </p:clrMapOvr>
</p:sld>
</file>

<file path=ppt/theme/theme1.xml><?xml version="1.0" encoding="utf-8"?>
<a:theme xmlns:a="http://schemas.openxmlformats.org/drawingml/2006/main" name="Titul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ntilla ADRES 2019.potx  -  Solo lectura" id="{2FD8CFA7-49A6-470C-935D-BE59564F3FBA}" vid="{3DA9C0A2-418A-4996-A4EC-4932D480ADFF}"/>
    </a:ext>
  </a:extLst>
</a:theme>
</file>

<file path=ppt/theme/theme2.xml><?xml version="1.0" encoding="utf-8"?>
<a:theme xmlns:a="http://schemas.openxmlformats.org/drawingml/2006/main" name="Conteni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ntilla ADRES 2019.potx  -  Solo lectura" id="{2FD8CFA7-49A6-470C-935D-BE59564F3FBA}" vid="{483ABCF5-4AAC-4BA8-9333-8988908F28F4}"/>
    </a:ext>
  </a:extLst>
</a:theme>
</file>

<file path=ppt/theme/theme3.xml><?xml version="1.0" encoding="utf-8"?>
<a:theme xmlns:a="http://schemas.openxmlformats.org/drawingml/2006/main" name="Subtítulo o subtema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ntilla ADRES 2019.potx  -  Solo lectura" id="{2FD8CFA7-49A6-470C-935D-BE59564F3FBA}" vid="{97F4AFC5-F975-470B-921B-D9B3F242AAC8}"/>
    </a:ext>
  </a:extLst>
</a:theme>
</file>

<file path=ppt/theme/theme4.xml><?xml version="1.0" encoding="utf-8"?>
<a:theme xmlns:a="http://schemas.openxmlformats.org/drawingml/2006/main" name="cierr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ntilla ADRES 2019.potx  -  Solo lectura" id="{2FD8CFA7-49A6-470C-935D-BE59564F3FBA}" vid="{04BE03D0-D725-4BB1-AF67-B7EA62325996}"/>
    </a:ext>
  </a:ext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591D60DDED8FE24189F5103172A1B355" ma:contentTypeVersion="5" ma:contentTypeDescription="Crear nuevo documento." ma:contentTypeScope="" ma:versionID="728f882350c6a3acf4d2d668a762b471">
  <xsd:schema xmlns:xsd="http://www.w3.org/2001/XMLSchema" xmlns:xs="http://www.w3.org/2001/XMLSchema" xmlns:p="http://schemas.microsoft.com/office/2006/metadata/properties" xmlns:ns2="a89a2212-8ffe-4f56-88b2-5e2fabe15bb8" xmlns:ns3="5b63cd12-9a8a-4e54-be72-90651e442c90" targetNamespace="http://schemas.microsoft.com/office/2006/metadata/properties" ma:root="true" ma:fieldsID="98b6720b00b602d2929764a6c80dedca" ns2:_="" ns3:_="">
    <xsd:import namespace="a89a2212-8ffe-4f56-88b2-5e2fabe15bb8"/>
    <xsd:import namespace="5b63cd12-9a8a-4e54-be72-90651e442c90"/>
    <xsd:element name="properties">
      <xsd:complexType>
        <xsd:sequence>
          <xsd:element name="documentManagement">
            <xsd:complexType>
              <xsd:all>
                <xsd:element ref="ns2:Descripci_x00f3_n" minOccurs="0"/>
                <xsd:element ref="ns2:Fecha_x0020_de_x0020_publicaci_x00f3_n" minOccurs="0"/>
                <xsd:element ref="ns2:A_x00f1_o" minOccurs="0"/>
                <xsd:element ref="ns2:Fecha"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9a2212-8ffe-4f56-88b2-5e2fabe15bb8" elementFormDefault="qualified">
    <xsd:import namespace="http://schemas.microsoft.com/office/2006/documentManagement/types"/>
    <xsd:import namespace="http://schemas.microsoft.com/office/infopath/2007/PartnerControls"/>
    <xsd:element name="Descripci_x00f3_n" ma:index="8" nillable="true" ma:displayName="Descripción" ma:internalName="Descripci_x00f3_n">
      <xsd:simpleType>
        <xsd:restriction base="dms:Note">
          <xsd:maxLength value="255"/>
        </xsd:restriction>
      </xsd:simpleType>
    </xsd:element>
    <xsd:element name="Fecha_x0020_de_x0020_publicaci_x00f3_n" ma:index="9" nillable="true" ma:displayName="Fecha de publicación" ma:format="DateOnly" ma:internalName="Fecha_x0020_de_x0020_publicaci_x00f3_n">
      <xsd:simpleType>
        <xsd:restriction base="dms:DateTime"/>
      </xsd:simpleType>
    </xsd:element>
    <xsd:element name="A_x00f1_o" ma:index="10" nillable="true" ma:displayName="Año" ma:internalName="A_x00f1_o">
      <xsd:simpleType>
        <xsd:restriction base="dms:Note">
          <xsd:maxLength value="255"/>
        </xsd:restriction>
      </xsd:simpleType>
    </xsd:element>
    <xsd:element name="Fecha" ma:index="11" nillable="true" ma:displayName="Mes" ma:internalName="Fecha">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b63cd12-9a8a-4e54-be72-90651e442c90" elementFormDefault="qualified">
    <xsd:import namespace="http://schemas.microsoft.com/office/2006/documentManagement/types"/>
    <xsd:import namespace="http://schemas.microsoft.com/office/infopath/2007/PartnerControls"/>
    <xsd:element name="SharedWithUsers" ma:index="12"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escripci_x00f3_n xmlns="a89a2212-8ffe-4f56-88b2-5e2fabe15bb8" xsi:nil="true"/>
    <Fecha_x0020_de_x0020_publicaci_x00f3_n xmlns="a89a2212-8ffe-4f56-88b2-5e2fabe15bb8" xsi:nil="true"/>
    <A_x00f1_o xmlns="a89a2212-8ffe-4f56-88b2-5e2fabe15bb8" xsi:nil="true"/>
    <Fecha xmlns="a89a2212-8ffe-4f56-88b2-5e2fabe15bb8" xsi:nil="true"/>
  </documentManagement>
</p:properties>
</file>

<file path=customXml/itemProps1.xml><?xml version="1.0" encoding="utf-8"?>
<ds:datastoreItem xmlns:ds="http://schemas.openxmlformats.org/officeDocument/2006/customXml" ds:itemID="{2C557C6C-26A1-46DB-854B-887E4E1B4698}"/>
</file>

<file path=customXml/itemProps2.xml><?xml version="1.0" encoding="utf-8"?>
<ds:datastoreItem xmlns:ds="http://schemas.openxmlformats.org/officeDocument/2006/customXml" ds:itemID="{F8BC8522-5CC1-4EDA-BD66-FFF8AAE34C5D}"/>
</file>

<file path=customXml/itemProps3.xml><?xml version="1.0" encoding="utf-8"?>
<ds:datastoreItem xmlns:ds="http://schemas.openxmlformats.org/officeDocument/2006/customXml" ds:itemID="{1F919CA1-28A5-4112-BDA3-EFE0841846D4}"/>
</file>

<file path=docProps/app.xml><?xml version="1.0" encoding="utf-8"?>
<Properties xmlns="http://schemas.openxmlformats.org/officeDocument/2006/extended-properties" xmlns:vt="http://schemas.openxmlformats.org/officeDocument/2006/docPropsVTypes">
  <Template>PRESENTACIÓN CGR</Template>
  <TotalTime>707</TotalTime>
  <Words>1576</Words>
  <Application>Microsoft Office PowerPoint</Application>
  <PresentationFormat>Panorámica</PresentationFormat>
  <Paragraphs>263</Paragraphs>
  <Slides>16</Slides>
  <Notes>0</Notes>
  <HiddenSlides>0</HiddenSlides>
  <MMClips>0</MMClips>
  <ScaleCrop>false</ScaleCrop>
  <HeadingPairs>
    <vt:vector size="6" baseType="variant">
      <vt:variant>
        <vt:lpstr>Fuentes usadas</vt:lpstr>
      </vt:variant>
      <vt:variant>
        <vt:i4>4</vt:i4>
      </vt:variant>
      <vt:variant>
        <vt:lpstr>Tema</vt:lpstr>
      </vt:variant>
      <vt:variant>
        <vt:i4>4</vt:i4>
      </vt:variant>
      <vt:variant>
        <vt:lpstr>Títulos de diapositiva</vt:lpstr>
      </vt:variant>
      <vt:variant>
        <vt:i4>16</vt:i4>
      </vt:variant>
    </vt:vector>
  </HeadingPairs>
  <TitlesOfParts>
    <vt:vector size="24" baseType="lpstr">
      <vt:lpstr>Arial</vt:lpstr>
      <vt:lpstr>Calibri</vt:lpstr>
      <vt:lpstr>Verdana</vt:lpstr>
      <vt:lpstr>Verdana Bold</vt:lpstr>
      <vt:lpstr>Titulo</vt:lpstr>
      <vt:lpstr>Contenido</vt:lpstr>
      <vt:lpstr>Subtítulo o subtemas</vt:lpstr>
      <vt:lpstr>cierre</vt:lpstr>
      <vt:lpstr>Reporte de Novedades Entes Territoriales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CAPACITACIÓN FUNCIONARIOS CGR - Risaralda</dc:title>
  <dc:creator>Ligia Andrea Florez Cubillos</dc:creator>
  <cp:lastModifiedBy>SERGIO LUIS ANTONIO GARCIA</cp:lastModifiedBy>
  <cp:revision>100</cp:revision>
  <dcterms:created xsi:type="dcterms:W3CDTF">2019-02-07T00:06:54Z</dcterms:created>
  <dcterms:modified xsi:type="dcterms:W3CDTF">2019-06-13T19:23:56Z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0x010100591D60DDED8FE24189F5103172A1B355</vt:lpwstr>
  </property>
</Properties>
</file>